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7" r:id="rId3"/>
    <p:sldId id="260" r:id="rId4"/>
    <p:sldId id="261" r:id="rId5"/>
    <p:sldId id="279" r:id="rId6"/>
    <p:sldId id="281" r:id="rId7"/>
    <p:sldId id="282" r:id="rId8"/>
    <p:sldId id="284" r:id="rId9"/>
    <p:sldId id="283" r:id="rId10"/>
    <p:sldId id="263" r:id="rId11"/>
    <p:sldId id="266" r:id="rId12"/>
    <p:sldId id="265" r:id="rId13"/>
    <p:sldId id="264" r:id="rId14"/>
    <p:sldId id="285" r:id="rId15"/>
    <p:sldId id="286" r:id="rId16"/>
    <p:sldId id="287" r:id="rId17"/>
    <p:sldId id="270" r:id="rId18"/>
    <p:sldId id="301" r:id="rId19"/>
    <p:sldId id="310" r:id="rId20"/>
    <p:sldId id="302" r:id="rId21"/>
    <p:sldId id="300" r:id="rId22"/>
    <p:sldId id="311" r:id="rId23"/>
    <p:sldId id="312" r:id="rId24"/>
    <p:sldId id="313" r:id="rId25"/>
    <p:sldId id="308" r:id="rId26"/>
    <p:sldId id="314" r:id="rId27"/>
    <p:sldId id="315" r:id="rId28"/>
    <p:sldId id="316" r:id="rId29"/>
    <p:sldId id="309" r:id="rId30"/>
    <p:sldId id="335" r:id="rId31"/>
    <p:sldId id="321" r:id="rId32"/>
    <p:sldId id="344" r:id="rId33"/>
    <p:sldId id="295" r:id="rId34"/>
    <p:sldId id="271" r:id="rId35"/>
    <p:sldId id="298" r:id="rId36"/>
    <p:sldId id="319" r:id="rId37"/>
    <p:sldId id="299" r:id="rId38"/>
    <p:sldId id="322" r:id="rId39"/>
    <p:sldId id="258" r:id="rId40"/>
    <p:sldId id="323" r:id="rId41"/>
    <p:sldId id="324" r:id="rId42"/>
    <p:sldId id="325" r:id="rId43"/>
    <p:sldId id="326" r:id="rId44"/>
    <p:sldId id="334" r:id="rId45"/>
    <p:sldId id="336" r:id="rId46"/>
    <p:sldId id="337" r:id="rId47"/>
    <p:sldId id="338" r:id="rId48"/>
    <p:sldId id="339" r:id="rId49"/>
    <p:sldId id="340" r:id="rId50"/>
    <p:sldId id="341" r:id="rId51"/>
    <p:sldId id="342" r:id="rId52"/>
    <p:sldId id="259" r:id="rId53"/>
    <p:sldId id="289" r:id="rId54"/>
    <p:sldId id="291" r:id="rId55"/>
    <p:sldId id="307" r:id="rId56"/>
    <p:sldId id="290" r:id="rId57"/>
    <p:sldId id="292" r:id="rId58"/>
    <p:sldId id="317" r:id="rId59"/>
    <p:sldId id="293" r:id="rId60"/>
    <p:sldId id="306" r:id="rId61"/>
    <p:sldId id="303" r:id="rId62"/>
    <p:sldId id="304" r:id="rId63"/>
    <p:sldId id="305" r:id="rId64"/>
    <p:sldId id="294" r:id="rId65"/>
    <p:sldId id="343" r:id="rId66"/>
    <p:sldId id="327" r:id="rId67"/>
    <p:sldId id="328" r:id="rId68"/>
    <p:sldId id="329" r:id="rId69"/>
    <p:sldId id="330" r:id="rId70"/>
    <p:sldId id="331" r:id="rId71"/>
    <p:sldId id="332" r:id="rId72"/>
    <p:sldId id="33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47" d="100"/>
          <a:sy n="47" d="100"/>
        </p:scale>
        <p:origin x="-6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C141C-1B5C-4997-89F1-C18DDE0E4F7D}" type="doc">
      <dgm:prSet loTypeId="urn:microsoft.com/office/officeart/2005/8/layout/funnel1" loCatId="relationship" qsTypeId="urn:microsoft.com/office/officeart/2005/8/quickstyle/3d1" qsCatId="3D" csTypeId="urn:microsoft.com/office/officeart/2005/8/colors/colorful1" csCatId="colorful" phldr="1"/>
      <dgm:spPr/>
      <dgm:t>
        <a:bodyPr/>
        <a:lstStyle/>
        <a:p>
          <a:endParaRPr lang="es-MX"/>
        </a:p>
      </dgm:t>
    </dgm:pt>
    <dgm:pt modelId="{7F59C56D-C9D0-4393-9646-3350659C5D8A}">
      <dgm:prSet phldrT="[Text]"/>
      <dgm:spPr/>
      <dgm:t>
        <a:bodyPr/>
        <a:lstStyle/>
        <a:p>
          <a:r>
            <a:rPr lang="es-MX" dirty="0" err="1" smtClean="0"/>
            <a:t>Martyria</a:t>
          </a:r>
          <a:endParaRPr lang="es-MX" dirty="0"/>
        </a:p>
      </dgm:t>
    </dgm:pt>
    <dgm:pt modelId="{F80A3AAD-33C3-4479-A994-8AB6379FF0AB}" type="parTrans" cxnId="{55F1E1ED-5D4E-43D0-866C-59C4B69F5E1C}">
      <dgm:prSet/>
      <dgm:spPr/>
      <dgm:t>
        <a:bodyPr/>
        <a:lstStyle/>
        <a:p>
          <a:endParaRPr lang="es-MX"/>
        </a:p>
      </dgm:t>
    </dgm:pt>
    <dgm:pt modelId="{AEB4E133-9903-4CF2-9B4D-A991691FB6B4}" type="sibTrans" cxnId="{55F1E1ED-5D4E-43D0-866C-59C4B69F5E1C}">
      <dgm:prSet/>
      <dgm:spPr/>
      <dgm:t>
        <a:bodyPr/>
        <a:lstStyle/>
        <a:p>
          <a:endParaRPr lang="es-MX"/>
        </a:p>
      </dgm:t>
    </dgm:pt>
    <dgm:pt modelId="{2A35518F-4A6D-4660-81C0-7D80B1E031A7}">
      <dgm:prSet phldrT="[Text]"/>
      <dgm:spPr/>
      <dgm:t>
        <a:bodyPr/>
        <a:lstStyle/>
        <a:p>
          <a:r>
            <a:rPr lang="es-MX" dirty="0" smtClean="0"/>
            <a:t>Liturgia</a:t>
          </a:r>
          <a:endParaRPr lang="es-MX" dirty="0"/>
        </a:p>
      </dgm:t>
    </dgm:pt>
    <dgm:pt modelId="{6DCF7C89-3AA2-4CB3-81AE-2453283E7686}" type="parTrans" cxnId="{44928365-C99A-4294-81F9-C9DAB85B349B}">
      <dgm:prSet/>
      <dgm:spPr/>
      <dgm:t>
        <a:bodyPr/>
        <a:lstStyle/>
        <a:p>
          <a:endParaRPr lang="es-MX"/>
        </a:p>
      </dgm:t>
    </dgm:pt>
    <dgm:pt modelId="{1A9C8D49-5FDA-4D01-B28E-657FA9464FCE}" type="sibTrans" cxnId="{44928365-C99A-4294-81F9-C9DAB85B349B}">
      <dgm:prSet/>
      <dgm:spPr/>
      <dgm:t>
        <a:bodyPr/>
        <a:lstStyle/>
        <a:p>
          <a:endParaRPr lang="es-MX"/>
        </a:p>
      </dgm:t>
    </dgm:pt>
    <dgm:pt modelId="{5A895E30-9397-4A87-9C8B-B37E3976C940}">
      <dgm:prSet phldrT="[Text]"/>
      <dgm:spPr/>
      <dgm:t>
        <a:bodyPr/>
        <a:lstStyle/>
        <a:p>
          <a:r>
            <a:rPr lang="es-MX" dirty="0" smtClean="0"/>
            <a:t>Caridad</a:t>
          </a:r>
          <a:endParaRPr lang="es-MX" dirty="0"/>
        </a:p>
      </dgm:t>
    </dgm:pt>
    <dgm:pt modelId="{052A2CE0-0BCE-413D-818D-F11C9EEDF05E}" type="parTrans" cxnId="{8B451056-02D5-44B0-B3A3-9F90A63153BF}">
      <dgm:prSet/>
      <dgm:spPr/>
      <dgm:t>
        <a:bodyPr/>
        <a:lstStyle/>
        <a:p>
          <a:endParaRPr lang="es-MX"/>
        </a:p>
      </dgm:t>
    </dgm:pt>
    <dgm:pt modelId="{323AECF9-EDBA-4CEC-93C2-F0B968746780}" type="sibTrans" cxnId="{8B451056-02D5-44B0-B3A3-9F90A63153BF}">
      <dgm:prSet/>
      <dgm:spPr/>
      <dgm:t>
        <a:bodyPr/>
        <a:lstStyle/>
        <a:p>
          <a:endParaRPr lang="es-MX"/>
        </a:p>
      </dgm:t>
    </dgm:pt>
    <dgm:pt modelId="{13B7DAEF-E037-4E4D-B6BA-3449CF477FD3}">
      <dgm:prSet phldrT="[Text]"/>
      <dgm:spPr/>
      <dgm:t>
        <a:bodyPr/>
        <a:lstStyle/>
        <a:p>
          <a:r>
            <a:rPr lang="es-MX" dirty="0" smtClean="0"/>
            <a:t>Acción Pastoral Integral</a:t>
          </a:r>
          <a:endParaRPr lang="es-MX" dirty="0"/>
        </a:p>
      </dgm:t>
    </dgm:pt>
    <dgm:pt modelId="{044335C9-28F0-4B62-B607-D59F5E3BB8FA}" type="parTrans" cxnId="{DA3B0B6E-9AC8-4902-AA65-D8ED21974FB4}">
      <dgm:prSet/>
      <dgm:spPr/>
      <dgm:t>
        <a:bodyPr/>
        <a:lstStyle/>
        <a:p>
          <a:endParaRPr lang="es-MX"/>
        </a:p>
      </dgm:t>
    </dgm:pt>
    <dgm:pt modelId="{6FEAF237-3370-4BA5-BDF7-61C1D6BF86CB}" type="sibTrans" cxnId="{DA3B0B6E-9AC8-4902-AA65-D8ED21974FB4}">
      <dgm:prSet/>
      <dgm:spPr/>
      <dgm:t>
        <a:bodyPr/>
        <a:lstStyle/>
        <a:p>
          <a:endParaRPr lang="es-MX"/>
        </a:p>
      </dgm:t>
    </dgm:pt>
    <dgm:pt modelId="{DC12FAD6-DAF8-484E-9CF4-4C15E5232E9A}" type="pres">
      <dgm:prSet presAssocID="{4B5C141C-1B5C-4997-89F1-C18DDE0E4F7D}" presName="Name0" presStyleCnt="0">
        <dgm:presLayoutVars>
          <dgm:chMax val="4"/>
          <dgm:resizeHandles val="exact"/>
        </dgm:presLayoutVars>
      </dgm:prSet>
      <dgm:spPr/>
      <dgm:t>
        <a:bodyPr/>
        <a:lstStyle/>
        <a:p>
          <a:endParaRPr lang="es-MX"/>
        </a:p>
      </dgm:t>
    </dgm:pt>
    <dgm:pt modelId="{CC4E6716-E57F-4FEA-B4F6-30B92569A9BD}" type="pres">
      <dgm:prSet presAssocID="{4B5C141C-1B5C-4997-89F1-C18DDE0E4F7D}" presName="ellipse" presStyleLbl="trBgShp" presStyleIdx="0" presStyleCnt="1" custScaleX="125983"/>
      <dgm:spPr/>
    </dgm:pt>
    <dgm:pt modelId="{3337A5C2-0DC9-4267-93D3-BEF72B77D165}" type="pres">
      <dgm:prSet presAssocID="{4B5C141C-1B5C-4997-89F1-C18DDE0E4F7D}" presName="arrow1" presStyleLbl="fgShp" presStyleIdx="0" presStyleCnt="1" custScaleX="183283" custScaleY="129045"/>
      <dgm:spPr/>
    </dgm:pt>
    <dgm:pt modelId="{147A1CF6-AAEC-4403-AC08-1835738E805A}" type="pres">
      <dgm:prSet presAssocID="{4B5C141C-1B5C-4997-89F1-C18DDE0E4F7D}" presName="rectangle" presStyleLbl="revTx" presStyleIdx="0" presStyleCnt="1" custScaleX="127280" custScaleY="160923">
        <dgm:presLayoutVars>
          <dgm:bulletEnabled val="1"/>
        </dgm:presLayoutVars>
      </dgm:prSet>
      <dgm:spPr/>
      <dgm:t>
        <a:bodyPr/>
        <a:lstStyle/>
        <a:p>
          <a:endParaRPr lang="es-MX"/>
        </a:p>
      </dgm:t>
    </dgm:pt>
    <dgm:pt modelId="{35380C4D-F48D-4207-8E6B-B13F67B02A52}" type="pres">
      <dgm:prSet presAssocID="{2A35518F-4A6D-4660-81C0-7D80B1E031A7}" presName="item1" presStyleLbl="node1" presStyleIdx="0" presStyleCnt="3">
        <dgm:presLayoutVars>
          <dgm:bulletEnabled val="1"/>
        </dgm:presLayoutVars>
      </dgm:prSet>
      <dgm:spPr/>
      <dgm:t>
        <a:bodyPr/>
        <a:lstStyle/>
        <a:p>
          <a:endParaRPr lang="es-MX"/>
        </a:p>
      </dgm:t>
    </dgm:pt>
    <dgm:pt modelId="{705E5173-62C0-4B5A-8484-DB07C4B7C046}" type="pres">
      <dgm:prSet presAssocID="{5A895E30-9397-4A87-9C8B-B37E3976C940}" presName="item2" presStyleLbl="node1" presStyleIdx="1" presStyleCnt="3">
        <dgm:presLayoutVars>
          <dgm:bulletEnabled val="1"/>
        </dgm:presLayoutVars>
      </dgm:prSet>
      <dgm:spPr/>
      <dgm:t>
        <a:bodyPr/>
        <a:lstStyle/>
        <a:p>
          <a:endParaRPr lang="es-MX"/>
        </a:p>
      </dgm:t>
    </dgm:pt>
    <dgm:pt modelId="{90456DAF-34BC-4D48-885A-F6C569C56979}" type="pres">
      <dgm:prSet presAssocID="{13B7DAEF-E037-4E4D-B6BA-3449CF477FD3}" presName="item3" presStyleLbl="node1" presStyleIdx="2" presStyleCnt="3">
        <dgm:presLayoutVars>
          <dgm:bulletEnabled val="1"/>
        </dgm:presLayoutVars>
      </dgm:prSet>
      <dgm:spPr/>
      <dgm:t>
        <a:bodyPr/>
        <a:lstStyle/>
        <a:p>
          <a:endParaRPr lang="es-MX"/>
        </a:p>
      </dgm:t>
    </dgm:pt>
    <dgm:pt modelId="{93E94A5E-7524-42E7-A731-4474B533A866}" type="pres">
      <dgm:prSet presAssocID="{4B5C141C-1B5C-4997-89F1-C18DDE0E4F7D}" presName="funnel" presStyleLbl="trAlignAcc1" presStyleIdx="0" presStyleCnt="1" custScaleX="125456" custLinFactNeighborX="-912" custLinFactNeighborY="-778"/>
      <dgm:spPr/>
    </dgm:pt>
  </dgm:ptLst>
  <dgm:cxnLst>
    <dgm:cxn modelId="{8B451056-02D5-44B0-B3A3-9F90A63153BF}" srcId="{4B5C141C-1B5C-4997-89F1-C18DDE0E4F7D}" destId="{5A895E30-9397-4A87-9C8B-B37E3976C940}" srcOrd="2" destOrd="0" parTransId="{052A2CE0-0BCE-413D-818D-F11C9EEDF05E}" sibTransId="{323AECF9-EDBA-4CEC-93C2-F0B968746780}"/>
    <dgm:cxn modelId="{E4493DE2-DD11-4BD6-8AE7-D4C759B66CA0}" type="presOf" srcId="{13B7DAEF-E037-4E4D-B6BA-3449CF477FD3}" destId="{147A1CF6-AAEC-4403-AC08-1835738E805A}" srcOrd="0" destOrd="0" presId="urn:microsoft.com/office/officeart/2005/8/layout/funnel1"/>
    <dgm:cxn modelId="{71480C53-933D-4407-B8C0-3A5C0A55DC9E}" type="presOf" srcId="{4B5C141C-1B5C-4997-89F1-C18DDE0E4F7D}" destId="{DC12FAD6-DAF8-484E-9CF4-4C15E5232E9A}" srcOrd="0" destOrd="0" presId="urn:microsoft.com/office/officeart/2005/8/layout/funnel1"/>
    <dgm:cxn modelId="{DA3B0B6E-9AC8-4902-AA65-D8ED21974FB4}" srcId="{4B5C141C-1B5C-4997-89F1-C18DDE0E4F7D}" destId="{13B7DAEF-E037-4E4D-B6BA-3449CF477FD3}" srcOrd="3" destOrd="0" parTransId="{044335C9-28F0-4B62-B607-D59F5E3BB8FA}" sibTransId="{6FEAF237-3370-4BA5-BDF7-61C1D6BF86CB}"/>
    <dgm:cxn modelId="{D1152756-980B-4E03-B758-81143282DF27}" type="presOf" srcId="{2A35518F-4A6D-4660-81C0-7D80B1E031A7}" destId="{705E5173-62C0-4B5A-8484-DB07C4B7C046}" srcOrd="0" destOrd="0" presId="urn:microsoft.com/office/officeart/2005/8/layout/funnel1"/>
    <dgm:cxn modelId="{3890C456-6EAA-45FB-9580-B431C3DC2643}" type="presOf" srcId="{7F59C56D-C9D0-4393-9646-3350659C5D8A}" destId="{90456DAF-34BC-4D48-885A-F6C569C56979}" srcOrd="0" destOrd="0" presId="urn:microsoft.com/office/officeart/2005/8/layout/funnel1"/>
    <dgm:cxn modelId="{44928365-C99A-4294-81F9-C9DAB85B349B}" srcId="{4B5C141C-1B5C-4997-89F1-C18DDE0E4F7D}" destId="{2A35518F-4A6D-4660-81C0-7D80B1E031A7}" srcOrd="1" destOrd="0" parTransId="{6DCF7C89-3AA2-4CB3-81AE-2453283E7686}" sibTransId="{1A9C8D49-5FDA-4D01-B28E-657FA9464FCE}"/>
    <dgm:cxn modelId="{40B52162-0421-46C1-A3FB-B62E655F6340}" type="presOf" srcId="{5A895E30-9397-4A87-9C8B-B37E3976C940}" destId="{35380C4D-F48D-4207-8E6B-B13F67B02A52}" srcOrd="0" destOrd="0" presId="urn:microsoft.com/office/officeart/2005/8/layout/funnel1"/>
    <dgm:cxn modelId="{55F1E1ED-5D4E-43D0-866C-59C4B69F5E1C}" srcId="{4B5C141C-1B5C-4997-89F1-C18DDE0E4F7D}" destId="{7F59C56D-C9D0-4393-9646-3350659C5D8A}" srcOrd="0" destOrd="0" parTransId="{F80A3AAD-33C3-4479-A994-8AB6379FF0AB}" sibTransId="{AEB4E133-9903-4CF2-9B4D-A991691FB6B4}"/>
    <dgm:cxn modelId="{BBE6ECC3-68A9-4342-8FC3-74045D917C55}" type="presParOf" srcId="{DC12FAD6-DAF8-484E-9CF4-4C15E5232E9A}" destId="{CC4E6716-E57F-4FEA-B4F6-30B92569A9BD}" srcOrd="0" destOrd="0" presId="urn:microsoft.com/office/officeart/2005/8/layout/funnel1"/>
    <dgm:cxn modelId="{E997492E-C6E3-4EC5-8A75-DFAF776891B7}" type="presParOf" srcId="{DC12FAD6-DAF8-484E-9CF4-4C15E5232E9A}" destId="{3337A5C2-0DC9-4267-93D3-BEF72B77D165}" srcOrd="1" destOrd="0" presId="urn:microsoft.com/office/officeart/2005/8/layout/funnel1"/>
    <dgm:cxn modelId="{36615E57-C0CB-4026-AA3F-AD61448D10F9}" type="presParOf" srcId="{DC12FAD6-DAF8-484E-9CF4-4C15E5232E9A}" destId="{147A1CF6-AAEC-4403-AC08-1835738E805A}" srcOrd="2" destOrd="0" presId="urn:microsoft.com/office/officeart/2005/8/layout/funnel1"/>
    <dgm:cxn modelId="{7DFD54E5-BDAE-408D-BE7A-F08BFA1F5E3A}" type="presParOf" srcId="{DC12FAD6-DAF8-484E-9CF4-4C15E5232E9A}" destId="{35380C4D-F48D-4207-8E6B-B13F67B02A52}" srcOrd="3" destOrd="0" presId="urn:microsoft.com/office/officeart/2005/8/layout/funnel1"/>
    <dgm:cxn modelId="{91441806-1619-4FBA-82BD-B469AA7A1D06}" type="presParOf" srcId="{DC12FAD6-DAF8-484E-9CF4-4C15E5232E9A}" destId="{705E5173-62C0-4B5A-8484-DB07C4B7C046}" srcOrd="4" destOrd="0" presId="urn:microsoft.com/office/officeart/2005/8/layout/funnel1"/>
    <dgm:cxn modelId="{10C3BB4D-14A2-435B-881E-C0437D5721C5}" type="presParOf" srcId="{DC12FAD6-DAF8-484E-9CF4-4C15E5232E9A}" destId="{90456DAF-34BC-4D48-885A-F6C569C56979}" srcOrd="5" destOrd="0" presId="urn:microsoft.com/office/officeart/2005/8/layout/funnel1"/>
    <dgm:cxn modelId="{52176689-6633-4508-8331-69EFF1B24714}" type="presParOf" srcId="{DC12FAD6-DAF8-484E-9CF4-4C15E5232E9A}" destId="{93E94A5E-7524-42E7-A731-4474B533A866}"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4E6716-E57F-4FEA-B4F6-30B92569A9BD}">
      <dsp:nvSpPr>
        <dsp:cNvPr id="0" name=""/>
        <dsp:cNvSpPr/>
      </dsp:nvSpPr>
      <dsp:spPr>
        <a:xfrm>
          <a:off x="1810546" y="54616"/>
          <a:ext cx="4597191" cy="1267269"/>
        </a:xfrm>
        <a:prstGeom prst="ellipse">
          <a:avLst/>
        </a:prstGeom>
        <a:solidFill>
          <a:schemeClr val="accent1">
            <a:tint val="50000"/>
            <a:alpha val="40000"/>
            <a:hueOff val="0"/>
            <a:satOff val="0"/>
            <a:lumOff val="0"/>
            <a:alphaOff val="0"/>
          </a:schemeClr>
        </a:solidFill>
        <a:ln>
          <a:noFill/>
        </a:ln>
        <a:effectLst/>
        <a:scene3d>
          <a:camera prst="orthographicFront"/>
          <a:lightRig rig="flat" dir="t"/>
        </a:scene3d>
        <a:sp3d z="-190500" extrusionH="12700" prstMaterial="matte"/>
      </dsp:spPr>
      <dsp:style>
        <a:lnRef idx="0">
          <a:scrgbClr r="0" g="0" b="0"/>
        </a:lnRef>
        <a:fillRef idx="1">
          <a:scrgbClr r="0" g="0" b="0"/>
        </a:fillRef>
        <a:effectRef idx="0">
          <a:scrgbClr r="0" g="0" b="0"/>
        </a:effectRef>
        <a:fontRef idx="minor"/>
      </dsp:style>
    </dsp:sp>
    <dsp:sp modelId="{3337A5C2-0DC9-4267-93D3-BEF72B77D165}">
      <dsp:nvSpPr>
        <dsp:cNvPr id="0" name=""/>
        <dsp:cNvSpPr/>
      </dsp:nvSpPr>
      <dsp:spPr>
        <a:xfrm>
          <a:off x="3466728" y="3092000"/>
          <a:ext cx="1296143" cy="584052"/>
        </a:xfrm>
        <a:prstGeom prst="downArrow">
          <a:avLst/>
        </a:prstGeom>
        <a:solidFill>
          <a:schemeClr val="accent2">
            <a:tint val="40000"/>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147A1CF6-AAEC-4403-AC08-1835738E805A}">
      <dsp:nvSpPr>
        <dsp:cNvPr id="0" name=""/>
        <dsp:cNvSpPr/>
      </dsp:nvSpPr>
      <dsp:spPr>
        <a:xfrm>
          <a:off x="1954558" y="3261304"/>
          <a:ext cx="4320483" cy="1365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MX" sz="3300" kern="1200" dirty="0" smtClean="0"/>
            <a:t>Acción Pastoral Integral</a:t>
          </a:r>
          <a:endParaRPr lang="es-MX" sz="3300" kern="1200" dirty="0"/>
        </a:p>
      </dsp:txBody>
      <dsp:txXfrm>
        <a:off x="1954558" y="3261304"/>
        <a:ext cx="4320483" cy="1365621"/>
      </dsp:txXfrm>
    </dsp:sp>
    <dsp:sp modelId="{35380C4D-F48D-4207-8E6B-B13F67B02A52}">
      <dsp:nvSpPr>
        <dsp:cNvPr id="0" name=""/>
        <dsp:cNvSpPr/>
      </dsp:nvSpPr>
      <dsp:spPr>
        <a:xfrm>
          <a:off x="3611286" y="1419759"/>
          <a:ext cx="1272926" cy="1272926"/>
        </a:xfrm>
        <a:prstGeom prst="ellipse">
          <a:avLst/>
        </a:prstGeom>
        <a:gradFill rotWithShape="0">
          <a:gsLst>
            <a:gs pos="0">
              <a:schemeClr val="accent2">
                <a:hueOff val="0"/>
                <a:satOff val="0"/>
                <a:lumOff val="0"/>
                <a:alphaOff val="0"/>
                <a:tint val="92000"/>
                <a:satMod val="170000"/>
              </a:schemeClr>
            </a:gs>
            <a:gs pos="15000">
              <a:schemeClr val="accent2">
                <a:hueOff val="0"/>
                <a:satOff val="0"/>
                <a:lumOff val="0"/>
                <a:alphaOff val="0"/>
                <a:tint val="92000"/>
                <a:shade val="99000"/>
                <a:satMod val="170000"/>
              </a:schemeClr>
            </a:gs>
            <a:gs pos="62000">
              <a:schemeClr val="accent2">
                <a:hueOff val="0"/>
                <a:satOff val="0"/>
                <a:lumOff val="0"/>
                <a:alphaOff val="0"/>
                <a:tint val="96000"/>
                <a:shade val="80000"/>
                <a:satMod val="170000"/>
              </a:schemeClr>
            </a:gs>
            <a:gs pos="97000">
              <a:schemeClr val="accent2">
                <a:hueOff val="0"/>
                <a:satOff val="0"/>
                <a:lumOff val="0"/>
                <a:alphaOff val="0"/>
                <a:tint val="98000"/>
                <a:shade val="63000"/>
                <a:satMod val="170000"/>
              </a:schemeClr>
            </a:gs>
            <a:gs pos="100000">
              <a:schemeClr val="accent2">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t>Caridad</a:t>
          </a:r>
          <a:endParaRPr lang="es-MX" sz="1900" kern="1200" dirty="0"/>
        </a:p>
      </dsp:txBody>
      <dsp:txXfrm>
        <a:off x="3611286" y="1419759"/>
        <a:ext cx="1272926" cy="1272926"/>
      </dsp:txXfrm>
    </dsp:sp>
    <dsp:sp modelId="{705E5173-62C0-4B5A-8484-DB07C4B7C046}">
      <dsp:nvSpPr>
        <dsp:cNvPr id="0" name=""/>
        <dsp:cNvSpPr/>
      </dsp:nvSpPr>
      <dsp:spPr>
        <a:xfrm>
          <a:off x="2700436" y="464781"/>
          <a:ext cx="1272926" cy="1272926"/>
        </a:xfrm>
        <a:prstGeom prst="ellipse">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smtClean="0"/>
            <a:t>Liturgia</a:t>
          </a:r>
          <a:endParaRPr lang="es-MX" sz="1900" kern="1200" dirty="0"/>
        </a:p>
      </dsp:txBody>
      <dsp:txXfrm>
        <a:off x="2700436" y="464781"/>
        <a:ext cx="1272926" cy="1272926"/>
      </dsp:txXfrm>
    </dsp:sp>
    <dsp:sp modelId="{90456DAF-34BC-4D48-885A-F6C569C56979}">
      <dsp:nvSpPr>
        <dsp:cNvPr id="0" name=""/>
        <dsp:cNvSpPr/>
      </dsp:nvSpPr>
      <dsp:spPr>
        <a:xfrm>
          <a:off x="4001650" y="157016"/>
          <a:ext cx="1272926" cy="1272926"/>
        </a:xfrm>
        <a:prstGeom prst="ellipse">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MX" sz="1900" kern="1200" dirty="0" err="1" smtClean="0"/>
            <a:t>Martyria</a:t>
          </a:r>
          <a:endParaRPr lang="es-MX" sz="1900" kern="1200" dirty="0"/>
        </a:p>
      </dsp:txBody>
      <dsp:txXfrm>
        <a:off x="4001650" y="157016"/>
        <a:ext cx="1272926" cy="1272926"/>
      </dsp:txXfrm>
    </dsp:sp>
    <dsp:sp modelId="{93E94A5E-7524-42E7-A731-4474B533A866}">
      <dsp:nvSpPr>
        <dsp:cNvPr id="0" name=""/>
        <dsp:cNvSpPr/>
      </dsp:nvSpPr>
      <dsp:spPr>
        <a:xfrm>
          <a:off x="1594518" y="-100963"/>
          <a:ext cx="4968329" cy="3168173"/>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728EE-62AF-4738-A405-538B1901FD49}" type="datetimeFigureOut">
              <a:rPr lang="es-ES" smtClean="0"/>
              <a:pPr/>
              <a:t>21/05/2012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83130C-705B-470A-8953-E5DD755633C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5</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66</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67</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68</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69</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70</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71</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72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17</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Las</a:t>
            </a:r>
            <a:r>
              <a:rPr lang="es-ES" baseline="0" dirty="0" smtClean="0"/>
              <a:t> víctimas son acompañadas</a:t>
            </a:r>
          </a:p>
        </p:txBody>
      </p:sp>
      <p:sp>
        <p:nvSpPr>
          <p:cNvPr id="4" name="3 Marcador de número de diapositiva"/>
          <p:cNvSpPr>
            <a:spLocks noGrp="1"/>
          </p:cNvSpPr>
          <p:nvPr>
            <p:ph type="sldNum" sz="quarter" idx="10"/>
          </p:nvPr>
        </p:nvSpPr>
        <p:spPr/>
        <p:txBody>
          <a:bodyPr/>
          <a:lstStyle/>
          <a:p>
            <a:fld id="{0E83130C-705B-470A-8953-E5DD755633C2}" type="slidenum">
              <a:rPr lang="es-ES" smtClean="0"/>
              <a:pPr/>
              <a:t>20</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Via</a:t>
            </a:r>
            <a:r>
              <a:rPr lang="es-ES" dirty="0" smtClean="0"/>
              <a:t> Crucis “Los Rostros</a:t>
            </a:r>
            <a:r>
              <a:rPr lang="es-ES" baseline="0" dirty="0" smtClean="0"/>
              <a:t> de Cristo”</a:t>
            </a:r>
            <a:endParaRPr lang="es-ES" dirty="0"/>
          </a:p>
        </p:txBody>
      </p:sp>
      <p:sp>
        <p:nvSpPr>
          <p:cNvPr id="4" name="3 Marcador de número de diapositiva"/>
          <p:cNvSpPr>
            <a:spLocks noGrp="1"/>
          </p:cNvSpPr>
          <p:nvPr>
            <p:ph type="sldNum" sz="quarter" idx="10"/>
          </p:nvPr>
        </p:nvSpPr>
        <p:spPr/>
        <p:txBody>
          <a:bodyPr/>
          <a:lstStyle/>
          <a:p>
            <a:fld id="{0E83130C-705B-470A-8953-E5DD755633C2}" type="slidenum">
              <a:rPr lang="es-ES" smtClean="0"/>
              <a:pPr/>
              <a:t>26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Acerca</a:t>
            </a:r>
            <a:r>
              <a:rPr lang="es-ES" baseline="0" dirty="0" smtClean="0"/>
              <a:t> de la Liberación Integral</a:t>
            </a:r>
            <a:endParaRPr lang="es-ES" dirty="0"/>
          </a:p>
        </p:txBody>
      </p:sp>
      <p:sp>
        <p:nvSpPr>
          <p:cNvPr id="4" name="3 Marcador de número de diapositiva"/>
          <p:cNvSpPr>
            <a:spLocks noGrp="1"/>
          </p:cNvSpPr>
          <p:nvPr>
            <p:ph type="sldNum" sz="quarter" idx="10"/>
          </p:nvPr>
        </p:nvSpPr>
        <p:spPr/>
        <p:txBody>
          <a:bodyPr/>
          <a:lstStyle/>
          <a:p>
            <a:fld id="{0E83130C-705B-470A-8953-E5DD755633C2}" type="slidenum">
              <a:rPr lang="es-ES" smtClean="0"/>
              <a:pPr/>
              <a:t>28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Conversión Pastoral</a:t>
            </a:r>
            <a:endParaRPr lang="es-ES" dirty="0"/>
          </a:p>
        </p:txBody>
      </p:sp>
      <p:sp>
        <p:nvSpPr>
          <p:cNvPr id="4" name="3 Marcador de número de diapositiva"/>
          <p:cNvSpPr>
            <a:spLocks noGrp="1"/>
          </p:cNvSpPr>
          <p:nvPr>
            <p:ph type="sldNum" sz="quarter" idx="10"/>
          </p:nvPr>
        </p:nvSpPr>
        <p:spPr/>
        <p:txBody>
          <a:bodyPr/>
          <a:lstStyle/>
          <a:p>
            <a:fld id="{0E83130C-705B-470A-8953-E5DD755633C2}" type="slidenum">
              <a:rPr lang="es-ES" smtClean="0"/>
              <a:pPr/>
              <a:t>29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Si falta la</a:t>
            </a:r>
            <a:r>
              <a:rPr lang="es-ES" baseline="0" dirty="0" smtClean="0"/>
              <a:t> Caridad en una parroquia, no pasa nada!</a:t>
            </a:r>
            <a:endParaRPr lang="es-ES" dirty="0"/>
          </a:p>
        </p:txBody>
      </p:sp>
      <p:sp>
        <p:nvSpPr>
          <p:cNvPr id="4" name="3 Marcador de número de diapositiva"/>
          <p:cNvSpPr>
            <a:spLocks noGrp="1"/>
          </p:cNvSpPr>
          <p:nvPr>
            <p:ph type="sldNum" sz="quarter" idx="10"/>
          </p:nvPr>
        </p:nvSpPr>
        <p:spPr/>
        <p:txBody>
          <a:bodyPr/>
          <a:lstStyle/>
          <a:p>
            <a:fld id="{0E83130C-705B-470A-8953-E5DD755633C2}" type="slidenum">
              <a:rPr lang="es-ES" smtClean="0"/>
              <a:pPr/>
              <a:t>31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MX"/>
          </a:p>
        </p:txBody>
      </p:sp>
      <p:sp>
        <p:nvSpPr>
          <p:cNvPr id="4" name="Slide Number Placeholder 3"/>
          <p:cNvSpPr>
            <a:spLocks noGrp="1"/>
          </p:cNvSpPr>
          <p:nvPr>
            <p:ph type="sldNum" sz="quarter" idx="10"/>
          </p:nvPr>
        </p:nvSpPr>
        <p:spPr/>
        <p:txBody>
          <a:bodyPr/>
          <a:lstStyle/>
          <a:p>
            <a:fld id="{E014CA66-AFBA-4E5B-9406-98D291C93EBF}" type="slidenum">
              <a:rPr lang="es-MX" smtClean="0"/>
              <a:pPr/>
              <a:t>34</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smtClean="0"/>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20" name="19 Marcador de pie de página"/>
          <p:cNvSpPr>
            <a:spLocks noGrp="1"/>
          </p:cNvSpPr>
          <p:nvPr>
            <p:ph type="ftr" sz="quarter" idx="11"/>
          </p:nvPr>
        </p:nvSpPr>
        <p:spPr/>
        <p:txBody>
          <a:bodyPr/>
          <a:lstStyle>
            <a:extLst/>
          </a:lstStyle>
          <a:p>
            <a:endParaRPr kumimoji="0" lang="en-US"/>
          </a:p>
        </p:txBody>
      </p:sp>
      <p:sp>
        <p:nvSpPr>
          <p:cNvPr id="10" name="9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5" name="4 Marcador de pie de página"/>
          <p:cNvSpPr>
            <a:spLocks noGrp="1"/>
          </p:cNvSpPr>
          <p:nvPr>
            <p:ph type="ftr" sz="quarter" idx="11"/>
          </p:nvPr>
        </p:nvSpPr>
        <p:spPr/>
        <p:txBody>
          <a:bodyPr/>
          <a:lstStyle>
            <a:extLst/>
          </a:lstStyle>
          <a:p>
            <a:endParaRPr kumimoji="0" lang="en-US"/>
          </a:p>
        </p:txBody>
      </p:sp>
      <p:sp>
        <p:nvSpPr>
          <p:cNvPr id="6" name="5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8" name="7 Marcador de pie de página"/>
          <p:cNvSpPr>
            <a:spLocks noGrp="1"/>
          </p:cNvSpPr>
          <p:nvPr>
            <p:ph type="ftr" sz="quarter" idx="11"/>
          </p:nvPr>
        </p:nvSpPr>
        <p:spPr/>
        <p:txBody>
          <a:bodyPr/>
          <a:lstStyle>
            <a:extLst/>
          </a:lstStyle>
          <a:p>
            <a:endParaRPr kumimoji="0" lang="en-US"/>
          </a:p>
        </p:txBody>
      </p:sp>
      <p:sp>
        <p:nvSpPr>
          <p:cNvPr id="9" name="8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4" name="3 Marcador de pie de página"/>
          <p:cNvSpPr>
            <a:spLocks noGrp="1"/>
          </p:cNvSpPr>
          <p:nvPr>
            <p:ph type="ftr" sz="quarter" idx="11"/>
          </p:nvPr>
        </p:nvSpPr>
        <p:spPr/>
        <p:txBody>
          <a:bodyPr/>
          <a:lstStyle>
            <a:extLst/>
          </a:lstStyle>
          <a:p>
            <a:endParaRPr kumimoji="0" lang="en-US"/>
          </a:p>
        </p:txBody>
      </p:sp>
      <p:sp>
        <p:nvSpPr>
          <p:cNvPr id="5" name="4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3" name="2 Marcador de pie de página"/>
          <p:cNvSpPr>
            <a:spLocks noGrp="1"/>
          </p:cNvSpPr>
          <p:nvPr>
            <p:ph type="ftr" sz="quarter" idx="11"/>
          </p:nvPr>
        </p:nvSpPr>
        <p:spPr/>
        <p:txBody>
          <a:bodyPr/>
          <a:lstStyle>
            <a:extLst/>
          </a:lstStyle>
          <a:p>
            <a:endParaRPr kumimoji="0" lang="en-US"/>
          </a:p>
        </p:txBody>
      </p:sp>
      <p:sp>
        <p:nvSpPr>
          <p:cNvPr id="4" name="3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extLst/>
          </a:lstStyle>
          <a:p>
            <a:fld id="{54AB02A5-4FE5-49D9-9E24-09F23B90C450}" type="datetimeFigureOut">
              <a:rPr lang="en-US" smtClean="0"/>
              <a:pPr/>
              <a:t>5/21/2012</a:t>
            </a:fld>
            <a:endParaRPr lang="en-US"/>
          </a:p>
        </p:txBody>
      </p:sp>
      <p:sp>
        <p:nvSpPr>
          <p:cNvPr id="6" name="5 Marcador de pie de página"/>
          <p:cNvSpPr>
            <a:spLocks noGrp="1"/>
          </p:cNvSpPr>
          <p:nvPr>
            <p:ph type="ftr" sz="quarter" idx="11"/>
          </p:nvPr>
        </p:nvSpPr>
        <p:spPr/>
        <p:txBody>
          <a:bodyPr/>
          <a:lstStyle>
            <a:extLst/>
          </a:lstStyle>
          <a:p>
            <a:endParaRPr kumimoji="0" lang="en-US"/>
          </a:p>
        </p:txBody>
      </p:sp>
      <p:sp>
        <p:nvSpPr>
          <p:cNvPr id="7" name="6 Marcador de número de diapositiva"/>
          <p:cNvSpPr>
            <a:spLocks noGrp="1"/>
          </p:cNvSpPr>
          <p:nvPr>
            <p:ph type="sldNum" sz="quarter" idx="12"/>
          </p:nvPr>
        </p:nvSpPr>
        <p:spPr/>
        <p:txBody>
          <a:bodyPr/>
          <a:lstStyle>
            <a:extLst/>
          </a:lstStyle>
          <a:p>
            <a:fld id="{6294C92D-0306-4E69-9CD3-20855E849650}" type="slidenum">
              <a:rPr kumimoji="0" lang="en-US" smtClean="0"/>
              <a:pPr/>
              <a:t>‹Nº›</a:t>
            </a:fld>
            <a:endParaRPr kumimoji="0" lang="en-U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smtClean="0"/>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extLst/>
          </a:lstStyle>
          <a:p>
            <a:r>
              <a:rPr kumimoji="0" lang="es-ES" smtClean="0"/>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pPr algn="r" eaLnBrk="1" latinLnBrk="0" hangingPunct="1"/>
              <a:t>5/21/2012</a:t>
            </a:fld>
            <a:endParaRPr lang="en-US" sz="1200">
              <a:solidFill>
                <a:schemeClr val="bg2">
                  <a:shade val="50000"/>
                </a:schemeClr>
              </a:solidFill>
            </a:endParaRPr>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pPr algn="ctr" eaLnBrk="1" latinLnBrk="0" hangingPunct="1"/>
              <a:t>‹Nº›</a:t>
            </a:fld>
            <a:endParaRPr kumimoji="0" lang="en-US" sz="1200">
              <a:solidFill>
                <a:schemeClr val="bg2">
                  <a:shade val="50000"/>
                </a:schemeClr>
              </a:solidFill>
              <a:effectLst/>
            </a:endParaRPr>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EVANGELIZACIÓN, DOCTRINA SOCIAL CRISTIANA Y PASTORAL</a:t>
            </a:r>
            <a:endParaRPr lang="es-ES" dirty="0"/>
          </a:p>
        </p:txBody>
      </p:sp>
      <p:sp>
        <p:nvSpPr>
          <p:cNvPr id="3" name="2 Subtítulo"/>
          <p:cNvSpPr>
            <a:spLocks noGrp="1"/>
          </p:cNvSpPr>
          <p:nvPr>
            <p:ph type="subTitle" idx="1"/>
          </p:nvPr>
        </p:nvSpPr>
        <p:spPr>
          <a:xfrm>
            <a:off x="1432560" y="1850064"/>
            <a:ext cx="7406640" cy="3739176"/>
          </a:xfrm>
        </p:spPr>
        <p:txBody>
          <a:bodyPr>
            <a:normAutofit/>
          </a:bodyPr>
          <a:lstStyle/>
          <a:p>
            <a:endParaRPr lang="es-ES" b="1" dirty="0" smtClean="0">
              <a:latin typeface="Bradley Hand ITC" pitchFamily="66" charset="0"/>
            </a:endParaRPr>
          </a:p>
          <a:p>
            <a:endParaRPr lang="es-ES" b="1" dirty="0" smtClean="0">
              <a:latin typeface="Bradley Hand ITC" pitchFamily="66" charset="0"/>
            </a:endParaRPr>
          </a:p>
          <a:p>
            <a:r>
              <a:rPr lang="es-ES" b="1" dirty="0" smtClean="0">
                <a:latin typeface="Bradley Hand ITC" pitchFamily="66" charset="0"/>
              </a:rPr>
              <a:t>Para la Semana de Formación en la Arquidiócesis de Tijuana 21 al 25 de Mayo </a:t>
            </a:r>
          </a:p>
          <a:p>
            <a:r>
              <a:rPr lang="es-ES" b="1" dirty="0" smtClean="0">
                <a:latin typeface="Bradley Hand ITC" pitchFamily="66" charset="0"/>
              </a:rPr>
              <a:t>						</a:t>
            </a:r>
          </a:p>
          <a:p>
            <a:pPr algn="r"/>
            <a:endParaRPr lang="es-ES" dirty="0" smtClean="0"/>
          </a:p>
          <a:p>
            <a:pPr algn="r"/>
            <a:endParaRPr lang="es-ES" dirty="0" smtClean="0"/>
          </a:p>
          <a:p>
            <a:pPr algn="r"/>
            <a:r>
              <a:rPr lang="es-ES" dirty="0" smtClean="0"/>
              <a:t>Pbro. Lic. Oscar Arias Bravo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512" y="-171400"/>
            <a:ext cx="7498080" cy="1143000"/>
          </a:xfrm>
        </p:spPr>
        <p:txBody>
          <a:bodyPr/>
          <a:lstStyle/>
          <a:p>
            <a:r>
              <a:rPr lang="es-ES" dirty="0" smtClean="0"/>
              <a:t>Paulo VI (1963-1978)</a:t>
            </a:r>
            <a:endParaRPr lang="es-ES" dirty="0"/>
          </a:p>
        </p:txBody>
      </p:sp>
      <p:sp>
        <p:nvSpPr>
          <p:cNvPr id="3" name="2 Marcador de contenido"/>
          <p:cNvSpPr>
            <a:spLocks noGrp="1"/>
          </p:cNvSpPr>
          <p:nvPr>
            <p:ph idx="1"/>
          </p:nvPr>
        </p:nvSpPr>
        <p:spPr>
          <a:xfrm>
            <a:off x="3275856" y="692696"/>
            <a:ext cx="5616624" cy="5976664"/>
          </a:xfrm>
        </p:spPr>
        <p:txBody>
          <a:bodyPr>
            <a:normAutofit fontScale="70000" lnSpcReduction="20000"/>
          </a:bodyPr>
          <a:lstStyle/>
          <a:p>
            <a:pPr>
              <a:buNone/>
            </a:pPr>
            <a:r>
              <a:rPr lang="es-ES" dirty="0" smtClean="0"/>
              <a:t>	</a:t>
            </a:r>
            <a:r>
              <a:rPr lang="es-ES" sz="3400" dirty="0" smtClean="0"/>
              <a:t>Giovanni </a:t>
            </a:r>
            <a:r>
              <a:rPr lang="es-ES" sz="3400" dirty="0" err="1" smtClean="0"/>
              <a:t>Battista</a:t>
            </a:r>
            <a:r>
              <a:rPr lang="es-ES" sz="3400" dirty="0" smtClean="0"/>
              <a:t> </a:t>
            </a:r>
            <a:r>
              <a:rPr lang="es-ES" sz="3400" dirty="0" err="1" smtClean="0"/>
              <a:t>Montini</a:t>
            </a:r>
            <a:r>
              <a:rPr lang="es-ES" sz="3400" dirty="0" smtClean="0"/>
              <a:t>, hijo de un abogado y de una piadosa mujer, nace en </a:t>
            </a:r>
            <a:r>
              <a:rPr lang="es-ES" sz="3400" dirty="0" err="1" smtClean="0"/>
              <a:t>Concesio</a:t>
            </a:r>
            <a:r>
              <a:rPr lang="es-ES" sz="3400" dirty="0" smtClean="0"/>
              <a:t>, estudia en la Academia Pontificia de Estudios Diplomáticos y en 1922 es miembro de la secretaría de Estado. En 1923 secretario del nuncio de Varsovia (muy breve periodo por causas de salud, el mismo año regresa al oficio en Roma). De 1924-1933 se dedica especialmente a los estudiantes católicos, en 1937 asistente del cardenal </a:t>
            </a:r>
            <a:r>
              <a:rPr lang="es-ES" sz="3400" dirty="0" err="1" smtClean="0"/>
              <a:t>Pacelli</a:t>
            </a:r>
            <a:r>
              <a:rPr lang="es-ES" sz="3400" dirty="0" smtClean="0"/>
              <a:t>, que en ese entonces era secretario de Estado. Director de asuntos eclesiásticos internos y en 1952 pro-secretario de Estado. En 1954, Pío XII lo nombra arzobispo de Milán, donde se empeña en la causa de los obreros. Realiza importantes visitas ya como cardenal, a Estados Unidos (1960), Dublín (1961) y África (1962). </a:t>
            </a:r>
          </a:p>
        </p:txBody>
      </p:sp>
      <p:pic>
        <p:nvPicPr>
          <p:cNvPr id="4" name="Picture 6" descr="09"/>
          <p:cNvPicPr>
            <a:picLocks noChangeAspect="1" noChangeArrowheads="1"/>
          </p:cNvPicPr>
          <p:nvPr/>
        </p:nvPicPr>
        <p:blipFill>
          <a:blip r:embed="rId2" cstate="print"/>
          <a:srcRect/>
          <a:stretch>
            <a:fillRect/>
          </a:stretch>
        </p:blipFill>
        <p:spPr bwMode="auto">
          <a:xfrm>
            <a:off x="244996" y="1124744"/>
            <a:ext cx="3390900" cy="508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smtClean="0"/>
              <a:t>Los objetivos principales de su pontificado: puesta en marcha y culminación del Concilio Vaticano II, (4 de diciembre 1963, cierra la II sesión, con la promulgación de la Constitución sobre la Sagrada Liturgia); el anuncio universal del Evangelio (EN), el trabajo a favor de la unidad de los cristianos y diálogo con los no creyentes, la paz y la solidaridad en el orden social, esta vez a escala mundial.</a:t>
            </a:r>
          </a:p>
          <a:p>
            <a:r>
              <a:rPr lang="es-ES" dirty="0" smtClean="0"/>
              <a:t>1964 viajó a Tierra Santa, el 6 de agosto del mismo año, presenta la encíclica programática </a:t>
            </a:r>
            <a:r>
              <a:rPr lang="es-ES" i="1" dirty="0" err="1" smtClean="0"/>
              <a:t>Ecclesiam</a:t>
            </a:r>
            <a:r>
              <a:rPr lang="es-ES" i="1" dirty="0" smtClean="0"/>
              <a:t> </a:t>
            </a:r>
            <a:r>
              <a:rPr lang="es-ES" i="1" dirty="0" err="1" smtClean="0"/>
              <a:t>suam</a:t>
            </a:r>
            <a:r>
              <a:rPr lang="es-ES" i="1" dirty="0" smtClean="0"/>
              <a:t>,</a:t>
            </a:r>
            <a:r>
              <a:rPr lang="es-ES" dirty="0" smtClean="0"/>
              <a:t> el 4 de octubre visita la sede de la ONU en Nueva York, hace una histórica llamada a la paz mundial; y el 21 de noviembre (1964 todavía) fin de la III sesión del Concilio, con la Constitución sobre la Iglesia, </a:t>
            </a:r>
            <a:r>
              <a:rPr lang="es-ES" i="1" dirty="0" smtClean="0"/>
              <a:t>Lumen </a:t>
            </a:r>
            <a:r>
              <a:rPr lang="es-ES" i="1" dirty="0" err="1" smtClean="0"/>
              <a:t>gentium</a:t>
            </a:r>
            <a:r>
              <a:rPr lang="es-ES" dirty="0" smtClean="0"/>
              <a:t>. </a:t>
            </a:r>
          </a:p>
          <a:p>
            <a:endParaRPr lang="es-ES" dirty="0" smtClean="0"/>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1043608" y="1447800"/>
            <a:ext cx="7890080" cy="4800600"/>
          </a:xfrm>
        </p:spPr>
        <p:txBody>
          <a:bodyPr>
            <a:normAutofit fontScale="77500" lnSpcReduction="20000"/>
          </a:bodyPr>
          <a:lstStyle/>
          <a:p>
            <a:r>
              <a:rPr lang="es-ES" dirty="0" smtClean="0"/>
              <a:t>El 7 de diciembre 1965, Paulo VI y </a:t>
            </a:r>
            <a:r>
              <a:rPr lang="es-ES" dirty="0" err="1" smtClean="0"/>
              <a:t>Atenágoras</a:t>
            </a:r>
            <a:r>
              <a:rPr lang="es-ES" dirty="0" smtClean="0"/>
              <a:t> I, levantan los mutuos anatemas, pronunciados por los representantes de la Iglesia de oriente y occidente en Constantinopla en 1054 y que marcaron el cisma de éstas. El día siguiente, 8 fiesta de la Inmaculada Concepción de María confirma solemnemente todos los decretos del concilio y proclama un jubileo extraordinario, del 1 de enero al 29 de mayo 1966, para la reflexión y renovación de toda la Iglesia a la luz de las enseñanzas conciliares.</a:t>
            </a:r>
          </a:p>
          <a:p>
            <a:r>
              <a:rPr lang="es-ES" dirty="0" smtClean="0"/>
              <a:t>Consolida las Conferencias Episcopales Nacionales, y los </a:t>
            </a:r>
            <a:r>
              <a:rPr lang="es-ES" b="1" dirty="0" smtClean="0"/>
              <a:t>Sínodos trienales</a:t>
            </a:r>
            <a:r>
              <a:rPr lang="es-ES" dirty="0" smtClean="0"/>
              <a:t>, con los temas: El Sacerdocio (1971), </a:t>
            </a:r>
            <a:r>
              <a:rPr lang="es-ES" b="1" dirty="0" smtClean="0"/>
              <a:t>la Evangelización (1974) </a:t>
            </a:r>
            <a:r>
              <a:rPr lang="es-ES" dirty="0" smtClean="0"/>
              <a:t>y la Catequesis (1977). Inaugura la II Conferencia General del Episcopado Latinoamericano, en Medellín, Colombia 1968.</a:t>
            </a:r>
          </a:p>
          <a:p>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Entre sus escritos:</a:t>
            </a:r>
            <a:endParaRPr lang="es-ES" dirty="0"/>
          </a:p>
        </p:txBody>
      </p:sp>
      <p:sp>
        <p:nvSpPr>
          <p:cNvPr id="3" name="2 Marcador de contenido"/>
          <p:cNvSpPr>
            <a:spLocks noGrp="1"/>
          </p:cNvSpPr>
          <p:nvPr>
            <p:ph idx="1"/>
          </p:nvPr>
        </p:nvSpPr>
        <p:spPr>
          <a:xfrm>
            <a:off x="827584" y="1196752"/>
            <a:ext cx="8136904" cy="5400600"/>
          </a:xfrm>
        </p:spPr>
        <p:txBody>
          <a:bodyPr>
            <a:normAutofit fontScale="70000" lnSpcReduction="20000"/>
          </a:bodyPr>
          <a:lstStyle/>
          <a:p>
            <a:r>
              <a:rPr lang="es-ES" sz="3400" i="1" dirty="0" err="1" smtClean="0"/>
              <a:t>Ecclesiam</a:t>
            </a:r>
            <a:r>
              <a:rPr lang="es-ES" sz="3400" i="1" dirty="0" smtClean="0"/>
              <a:t> </a:t>
            </a:r>
            <a:r>
              <a:rPr lang="es-ES" sz="3400" i="1" dirty="0" err="1" smtClean="0"/>
              <a:t>suam</a:t>
            </a:r>
            <a:r>
              <a:rPr lang="es-ES" sz="3400" dirty="0" smtClean="0"/>
              <a:t> (6 agosto 1964) reflexiona sobre los caminos que la Iglesia debe seguir en la actualidad para cumplir su misión. </a:t>
            </a:r>
          </a:p>
          <a:p>
            <a:r>
              <a:rPr lang="es-ES" sz="3400" i="1" dirty="0" err="1" smtClean="0"/>
              <a:t>Populorum</a:t>
            </a:r>
            <a:r>
              <a:rPr lang="es-ES" sz="3400" i="1" dirty="0" smtClean="0"/>
              <a:t> </a:t>
            </a:r>
            <a:r>
              <a:rPr lang="es-ES" sz="3400" i="1" dirty="0" err="1" smtClean="0"/>
              <a:t>progressio</a:t>
            </a:r>
            <a:r>
              <a:rPr lang="es-ES" sz="3400" i="1" dirty="0" smtClean="0"/>
              <a:t> </a:t>
            </a:r>
            <a:r>
              <a:rPr lang="es-ES" sz="3400" dirty="0" smtClean="0"/>
              <a:t>(26 marzo 1967) sobre el desarrollo integral de la persona y los estados, ésta carta encíclica fue la base para la Conferencia de los Obispos en Medellín. </a:t>
            </a:r>
          </a:p>
          <a:p>
            <a:r>
              <a:rPr lang="es-ES" sz="3400" i="1" dirty="0" smtClean="0"/>
              <a:t>Exhortación Apostólica </a:t>
            </a:r>
            <a:r>
              <a:rPr lang="es-ES" sz="3400" b="1" i="1" dirty="0" err="1" smtClean="0"/>
              <a:t>Evangelii</a:t>
            </a:r>
            <a:r>
              <a:rPr lang="es-ES" sz="3400" b="1" i="1" dirty="0" smtClean="0"/>
              <a:t> </a:t>
            </a:r>
            <a:r>
              <a:rPr lang="es-ES" sz="3400" b="1" i="1" dirty="0" err="1" smtClean="0"/>
              <a:t>nuntiandi</a:t>
            </a:r>
            <a:r>
              <a:rPr lang="es-ES" sz="3400" b="1" i="1" dirty="0" smtClean="0"/>
              <a:t> </a:t>
            </a:r>
            <a:r>
              <a:rPr lang="es-ES" sz="3400" dirty="0" smtClean="0"/>
              <a:t>(8 diciembre 1975) carta magna de la evangelización, el anuncio de Jesucristo como misión central de la Iglesia, que se traduce en mensaje actual. </a:t>
            </a:r>
          </a:p>
          <a:p>
            <a:r>
              <a:rPr lang="es-ES" sz="3400" dirty="0" smtClean="0"/>
              <a:t>Aborda el tema del celibato en </a:t>
            </a:r>
            <a:r>
              <a:rPr lang="es-ES" sz="3400" i="1" dirty="0" err="1" smtClean="0"/>
              <a:t>Sacerdotalis</a:t>
            </a:r>
            <a:r>
              <a:rPr lang="es-ES" sz="3400" i="1" dirty="0" smtClean="0"/>
              <a:t> </a:t>
            </a:r>
            <a:r>
              <a:rPr lang="es-ES" sz="3400" i="1" dirty="0" err="1" smtClean="0"/>
              <a:t>caelibatus</a:t>
            </a:r>
            <a:r>
              <a:rPr lang="es-ES" sz="3400" i="1" dirty="0" smtClean="0"/>
              <a:t> </a:t>
            </a:r>
            <a:r>
              <a:rPr lang="es-ES" sz="3400" dirty="0" smtClean="0"/>
              <a:t>(24 junio 1967) y la vida humana con la </a:t>
            </a:r>
            <a:r>
              <a:rPr lang="es-ES" sz="3400" i="1" dirty="0" err="1" smtClean="0"/>
              <a:t>Humanae</a:t>
            </a:r>
            <a:r>
              <a:rPr lang="es-ES" sz="3400" i="1" dirty="0" smtClean="0"/>
              <a:t> vitae </a:t>
            </a:r>
            <a:r>
              <a:rPr lang="es-ES" sz="3400" dirty="0" smtClean="0"/>
              <a:t>(7 julio 1968) sobre la regulación de la natalidad. La </a:t>
            </a:r>
            <a:r>
              <a:rPr lang="es-ES" sz="3400" i="1" dirty="0" err="1" smtClean="0"/>
              <a:t>Marialis</a:t>
            </a:r>
            <a:r>
              <a:rPr lang="es-ES" sz="3400" i="1" dirty="0" smtClean="0"/>
              <a:t> </a:t>
            </a:r>
            <a:r>
              <a:rPr lang="es-ES" sz="3400" i="1" dirty="0" err="1" smtClean="0"/>
              <a:t>cultus</a:t>
            </a:r>
            <a:r>
              <a:rPr lang="es-ES" sz="3400" i="1" dirty="0" smtClean="0"/>
              <a:t> </a:t>
            </a:r>
            <a:r>
              <a:rPr lang="es-ES" sz="3400" dirty="0" smtClean="0"/>
              <a:t>(2 febrero 1964) sobre el culto a la Virgen María, </a:t>
            </a:r>
            <a:r>
              <a:rPr lang="es-ES" sz="3400" i="1" dirty="0" err="1" smtClean="0"/>
              <a:t>Gaudete</a:t>
            </a:r>
            <a:r>
              <a:rPr lang="es-ES" sz="3400" i="1" dirty="0" smtClean="0"/>
              <a:t> in Domino </a:t>
            </a:r>
            <a:r>
              <a:rPr lang="es-ES" sz="3400" dirty="0" smtClean="0"/>
              <a:t>(9 mayo 1975) sobre la alegría cristiana y </a:t>
            </a:r>
            <a:r>
              <a:rPr lang="es-ES" sz="3400" i="1" dirty="0" err="1" smtClean="0"/>
              <a:t>Octogesima</a:t>
            </a:r>
            <a:r>
              <a:rPr lang="es-ES" sz="3400" i="1" dirty="0" smtClean="0"/>
              <a:t> </a:t>
            </a:r>
            <a:r>
              <a:rPr lang="es-ES" sz="3400" i="1" dirty="0" err="1" smtClean="0"/>
              <a:t>adveniens</a:t>
            </a:r>
            <a:r>
              <a:rPr lang="es-ES" sz="3400" i="1" dirty="0" smtClean="0"/>
              <a:t> </a:t>
            </a:r>
            <a:r>
              <a:rPr lang="es-ES" sz="3400" dirty="0" smtClean="0"/>
              <a:t>(1971) con ocasión del 80 aniversario de la </a:t>
            </a:r>
            <a:r>
              <a:rPr lang="es-ES" sz="3400" i="1" dirty="0" err="1" smtClean="0"/>
              <a:t>Rerum</a:t>
            </a:r>
            <a:r>
              <a:rPr lang="es-ES" sz="3400" i="1" dirty="0" smtClean="0"/>
              <a:t> </a:t>
            </a:r>
            <a:r>
              <a:rPr lang="es-ES" sz="3400" i="1" dirty="0" err="1" smtClean="0"/>
              <a:t>novarum</a:t>
            </a:r>
            <a:r>
              <a:rPr lang="es-ES" sz="3400" dirty="0" smtClean="0"/>
              <a:t>.</a:t>
            </a: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Ecclesiam</a:t>
            </a:r>
            <a:r>
              <a:rPr lang="es-ES" dirty="0" smtClean="0"/>
              <a:t> </a:t>
            </a:r>
            <a:r>
              <a:rPr lang="es-ES" dirty="0" err="1" smtClean="0"/>
              <a:t>suam</a:t>
            </a:r>
            <a:r>
              <a:rPr lang="es-ES" dirty="0" smtClean="0"/>
              <a:t>, 1964</a:t>
            </a:r>
            <a:endParaRPr lang="es-ES" dirty="0"/>
          </a:p>
        </p:txBody>
      </p:sp>
      <p:sp>
        <p:nvSpPr>
          <p:cNvPr id="3" name="2 Marcador de contenido"/>
          <p:cNvSpPr>
            <a:spLocks noGrp="1"/>
          </p:cNvSpPr>
          <p:nvPr>
            <p:ph idx="1"/>
          </p:nvPr>
        </p:nvSpPr>
        <p:spPr/>
        <p:txBody>
          <a:bodyPr>
            <a:normAutofit lnSpcReduction="10000"/>
          </a:bodyPr>
          <a:lstStyle/>
          <a:p>
            <a:pPr>
              <a:buNone/>
            </a:pPr>
            <a:r>
              <a:rPr lang="es-ES" dirty="0" smtClean="0"/>
              <a:t>Triple tarea de la Iglesia:</a:t>
            </a:r>
          </a:p>
          <a:p>
            <a:pPr marL="596646" indent="-514350">
              <a:buAutoNum type="arabicPeriod"/>
            </a:pPr>
            <a:r>
              <a:rPr lang="es-ES" dirty="0" smtClean="0"/>
              <a:t>Es esta la hora, que la Iglesia debe profundizar la conciencia de sí misma. Comparar la imagen cual Cristo la vio, quiso y amó, y el rostro real que presenta hoy. ES 7-8</a:t>
            </a:r>
          </a:p>
          <a:p>
            <a:pPr marL="596646" indent="-514350">
              <a:buAutoNum type="arabicPeriod"/>
            </a:pPr>
            <a:r>
              <a:rPr lang="es-ES" dirty="0" smtClean="0"/>
              <a:t>Necesidad generosa, casi impaciente de renovación, enmienda de los defectos.</a:t>
            </a:r>
          </a:p>
          <a:p>
            <a:pPr marL="596646" indent="-514350">
              <a:buAutoNum type="arabicPeriod"/>
            </a:pPr>
            <a:r>
              <a:rPr lang="es-ES" dirty="0" smtClean="0"/>
              <a:t>Las relaciones que hoy la Iglesia debe establecer con el mundo. ES 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Ante los problemas actuales</a:t>
            </a:r>
            <a:endParaRPr lang="es-ES" dirty="0"/>
          </a:p>
        </p:txBody>
      </p:sp>
      <p:sp>
        <p:nvSpPr>
          <p:cNvPr id="3" name="2 Marcador de contenido"/>
          <p:cNvSpPr>
            <a:spLocks noGrp="1"/>
          </p:cNvSpPr>
          <p:nvPr>
            <p:ph idx="1"/>
          </p:nvPr>
        </p:nvSpPr>
        <p:spPr>
          <a:xfrm>
            <a:off x="827584" y="1447800"/>
            <a:ext cx="8106104" cy="5077544"/>
          </a:xfrm>
        </p:spPr>
        <p:txBody>
          <a:bodyPr>
            <a:normAutofit fontScale="92500" lnSpcReduction="20000"/>
          </a:bodyPr>
          <a:lstStyle/>
          <a:p>
            <a:r>
              <a:rPr lang="es-ES" dirty="0" smtClean="0"/>
              <a:t>Temas urgentes y graves, que no solo interesan a la Iglesia, sino a la humanidad: la paz, también entre las clases sociales, la miseria y el hambre, las corrientes de pensamiento moderno, la cultura cristiana, los derechos de los ciudadanos libres y personas humanas, problemas sobre la natalidad y otros muchos. ES 10.</a:t>
            </a:r>
          </a:p>
          <a:p>
            <a:r>
              <a:rPr lang="es-ES" dirty="0" smtClean="0"/>
              <a:t>La reforma que propone: infundir un nuevo vigor espiritual en el Cuerpo de Cristo, en cuanto a sociedad visible, purificado de sus defectos de muchos de sus miembros y estimulándolo a nuevas virtudes. ES 39</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Es la hora de la Caridad (52) y del Diálogo (54)</a:t>
            </a:r>
          </a:p>
          <a:p>
            <a:r>
              <a:rPr lang="es-ES" dirty="0" smtClean="0"/>
              <a:t>Aún antes de convertir el mundo, necesita que nos acerquemos a él y le hablemos. ES 62</a:t>
            </a:r>
          </a:p>
          <a:p>
            <a:r>
              <a:rPr lang="es-ES" dirty="0" smtClean="0"/>
              <a:t>No se salva el mundo desde fuera. ES 80</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63272" cy="4755984"/>
          </a:xfrm>
        </p:spPr>
        <p:txBody>
          <a:bodyPr>
            <a:normAutofit fontScale="92500" lnSpcReduction="20000"/>
          </a:bodyPr>
          <a:lstStyle/>
          <a:p>
            <a:r>
              <a:rPr lang="es-MX" dirty="0" smtClean="0"/>
              <a:t>Anunciar el evangelio es un </a:t>
            </a:r>
            <a:r>
              <a:rPr lang="es-MX" b="1" dirty="0" smtClean="0"/>
              <a:t>programa de vida </a:t>
            </a:r>
            <a:r>
              <a:rPr lang="es-MX" dirty="0" smtClean="0"/>
              <a:t>y de acción. EN1</a:t>
            </a:r>
          </a:p>
          <a:p>
            <a:r>
              <a:rPr lang="es-MX" dirty="0" smtClean="0"/>
              <a:t>Porque son </a:t>
            </a:r>
            <a:r>
              <a:rPr lang="es-MX" b="1" dirty="0" smtClean="0"/>
              <a:t>nuevos tiempos de Evangelización</a:t>
            </a:r>
            <a:r>
              <a:rPr lang="es-MX" dirty="0" smtClean="0"/>
              <a:t>. EN 2</a:t>
            </a:r>
          </a:p>
          <a:p>
            <a:r>
              <a:rPr lang="es-MX" dirty="0" smtClean="0"/>
              <a:t>Las condiciones de la sociedad, nos obligan a todos a </a:t>
            </a:r>
            <a:r>
              <a:rPr lang="es-MX" b="1" dirty="0" smtClean="0"/>
              <a:t>revisar los métodos</a:t>
            </a:r>
            <a:r>
              <a:rPr lang="es-MX" dirty="0" smtClean="0"/>
              <a:t>, a buscar estudiar, con todos los medios, como llevar al hombre moderno el mensaje cristiano, en el cual solamente, él puede encontrar la respuesta a sus interrogantes y la fuerza para su empeño de solidaridad humana. EN 3</a:t>
            </a:r>
          </a:p>
          <a:p>
            <a:endParaRPr lang="es-MX" dirty="0" smtClean="0"/>
          </a:p>
        </p:txBody>
      </p:sp>
      <p:sp>
        <p:nvSpPr>
          <p:cNvPr id="3" name="Title 2"/>
          <p:cNvSpPr>
            <a:spLocks noGrp="1"/>
          </p:cNvSpPr>
          <p:nvPr>
            <p:ph type="title"/>
          </p:nvPr>
        </p:nvSpPr>
        <p:spPr/>
        <p:txBody>
          <a:bodyPr>
            <a:normAutofit fontScale="90000"/>
          </a:bodyPr>
          <a:lstStyle/>
          <a:p>
            <a:r>
              <a:rPr lang="es-MX" dirty="0" smtClean="0"/>
              <a:t>Anunciar la Buena Nueva, EN 1975</a:t>
            </a:r>
            <a:endParaRPr lang="es-MX"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4</a:t>
            </a:r>
            <a:endParaRPr lang="es-ES" dirty="0"/>
          </a:p>
        </p:txBody>
      </p:sp>
      <p:sp>
        <p:nvSpPr>
          <p:cNvPr id="3" name="2 Marcador de contenido"/>
          <p:cNvSpPr>
            <a:spLocks noGrp="1"/>
          </p:cNvSpPr>
          <p:nvPr>
            <p:ph idx="1"/>
          </p:nvPr>
        </p:nvSpPr>
        <p:spPr>
          <a:xfrm>
            <a:off x="971600" y="1447800"/>
            <a:ext cx="7962088" cy="4800600"/>
          </a:xfrm>
        </p:spPr>
        <p:txBody>
          <a:bodyPr>
            <a:normAutofit/>
          </a:bodyPr>
          <a:lstStyle/>
          <a:p>
            <a:r>
              <a:rPr lang="es-MX" dirty="0" smtClean="0"/>
              <a:t>Qué existe hoy, de esta energía escondida de la Buena Nueva, capaz de llegar profundamente a la conciencia del hombre?</a:t>
            </a:r>
          </a:p>
          <a:p>
            <a:r>
              <a:rPr lang="es-MX" dirty="0" smtClean="0"/>
              <a:t>Hasta qué punto esta fuerza evangélica es capaz de transformar al hombre de este siglo?</a:t>
            </a:r>
          </a:p>
          <a:p>
            <a:r>
              <a:rPr lang="es-MX" dirty="0" smtClean="0"/>
              <a:t>Cuáles métodos son necesarios seguir, en la proclamación del Evangelio, para que su fuerza pueda alcanzar los efectos necesarios?</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Reino</a:t>
            </a:r>
            <a:endParaRPr lang="es-ES" dirty="0"/>
          </a:p>
        </p:txBody>
      </p:sp>
      <p:sp>
        <p:nvSpPr>
          <p:cNvPr id="3" name="2 Marcador de contenido"/>
          <p:cNvSpPr>
            <a:spLocks noGrp="1"/>
          </p:cNvSpPr>
          <p:nvPr>
            <p:ph idx="1"/>
          </p:nvPr>
        </p:nvSpPr>
        <p:spPr/>
        <p:txBody>
          <a:bodyPr/>
          <a:lstStyle/>
          <a:p>
            <a:r>
              <a:rPr lang="es-MX" dirty="0" smtClean="0"/>
              <a:t>Cristo anuncia antes que nada un Reino, el Reino de Dios, y este se convierte en lo único absoluto, ante lo cual todo lo demás se hace relativo, la familia, los bienes, las posesiones, la vida misma. EN 8 cfr. Parábolas del Reino en Mateo.</a:t>
            </a:r>
          </a:p>
          <a:p>
            <a:r>
              <a:rPr lang="es-ES" dirty="0" smtClean="0"/>
              <a:t>Predicación que anuncia la salvación, salvación que es </a:t>
            </a:r>
            <a:r>
              <a:rPr lang="es-ES" b="1" dirty="0" smtClean="0"/>
              <a:t>liberación </a:t>
            </a:r>
            <a:r>
              <a:rPr lang="es-ES" dirty="0" smtClean="0"/>
              <a:t>de todo lo que oprime al hombre. EN 9</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 evangelización</a:t>
            </a:r>
            <a:endParaRPr lang="es-ES" dirty="0"/>
          </a:p>
        </p:txBody>
      </p:sp>
      <p:sp>
        <p:nvSpPr>
          <p:cNvPr id="3" name="2 Marcador de texto"/>
          <p:cNvSpPr>
            <a:spLocks noGrp="1"/>
          </p:cNvSpPr>
          <p:nvPr>
            <p:ph type="body" idx="1"/>
          </p:nvPr>
        </p:nvSpPr>
        <p:spPr>
          <a:xfrm>
            <a:off x="2253040" y="3501008"/>
            <a:ext cx="6855464" cy="2232248"/>
          </a:xfrm>
        </p:spPr>
        <p:txBody>
          <a:bodyPr>
            <a:normAutofit/>
          </a:bodyPr>
          <a:lstStyle/>
          <a:p>
            <a:r>
              <a:rPr lang="es-ES" sz="2800" dirty="0" smtClean="0"/>
              <a:t>“Queremos nuevamente confirmar que el mandato de evangelizar a todos los hombres, constituye la misión esencial de la Iglesia” </a:t>
            </a:r>
            <a:r>
              <a:rPr lang="es-ES" sz="1600" dirty="0" smtClean="0"/>
              <a:t>EN 14</a:t>
            </a:r>
          </a:p>
          <a:p>
            <a:endParaRPr lang="es-ES" sz="1600" dirty="0" smtClean="0"/>
          </a:p>
          <a:p>
            <a:r>
              <a:rPr lang="es-ES" sz="1600" dirty="0" smtClean="0"/>
              <a:t>(Declaración de los Padres Sinodales, n. 4 </a:t>
            </a:r>
            <a:r>
              <a:rPr lang="es-ES" sz="1600" dirty="0" err="1" smtClean="0"/>
              <a:t>L´Osservatore</a:t>
            </a:r>
            <a:r>
              <a:rPr lang="es-ES" sz="1600" dirty="0" smtClean="0"/>
              <a:t> Romano, 27 octubre 1975, p.6)</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12</a:t>
            </a:r>
            <a:endParaRPr lang="es-ES" dirty="0"/>
          </a:p>
        </p:txBody>
      </p:sp>
      <p:sp>
        <p:nvSpPr>
          <p:cNvPr id="3" name="2 Marcador de contenido"/>
          <p:cNvSpPr>
            <a:spLocks noGrp="1"/>
          </p:cNvSpPr>
          <p:nvPr>
            <p:ph idx="1"/>
          </p:nvPr>
        </p:nvSpPr>
        <p:spPr/>
        <p:txBody>
          <a:bodyPr>
            <a:normAutofit/>
          </a:bodyPr>
          <a:lstStyle/>
          <a:p>
            <a:r>
              <a:rPr lang="es-ES" dirty="0" smtClean="0"/>
              <a:t>Predicación acompañada con innumerables </a:t>
            </a:r>
            <a:r>
              <a:rPr lang="es-ES" b="1" dirty="0" smtClean="0"/>
              <a:t>SIGNOS evangélicos</a:t>
            </a:r>
            <a:r>
              <a:rPr lang="es-ES" dirty="0" smtClean="0"/>
              <a:t>: enfermos que son curados, agua cambiada en vino, pan multiplicado, muertos que vuelven a la vida. Y entre todos, el signo al cual Él da una gran importancia: los pequeños, los pobres son evangelizados y se convierten en sus discípulos, se reúnen en Su nombre.</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Vocación propia de la Iglesia</a:t>
            </a:r>
            <a:endParaRPr lang="es-ES" dirty="0"/>
          </a:p>
        </p:txBody>
      </p:sp>
      <p:sp>
        <p:nvSpPr>
          <p:cNvPr id="3" name="2 Marcador de contenido"/>
          <p:cNvSpPr>
            <a:spLocks noGrp="1"/>
          </p:cNvSpPr>
          <p:nvPr>
            <p:ph idx="1"/>
          </p:nvPr>
        </p:nvSpPr>
        <p:spPr/>
        <p:txBody>
          <a:bodyPr>
            <a:normAutofit fontScale="92500" lnSpcReduction="10000"/>
          </a:bodyPr>
          <a:lstStyle/>
          <a:p>
            <a:r>
              <a:rPr lang="es-MX" dirty="0" smtClean="0"/>
              <a:t>El centro de la atención pastoral: “El mandato de evangelizar a todos los hombres, constituye la misión esencial de Iglesia”. La Evangelización, entendida como “gracia y vocación propia de la Iglesia, su identidad más profunda, ella existe para evangelizar” EN 14</a:t>
            </a:r>
          </a:p>
          <a:p>
            <a:r>
              <a:rPr lang="es-ES" i="1" dirty="0" smtClean="0"/>
              <a:t>“Porque si predico el evangelio, no tengo nada de qué gloriarme, pues estoy bajo el </a:t>
            </a:r>
            <a:r>
              <a:rPr lang="es-ES" b="1" i="1" dirty="0" smtClean="0"/>
              <a:t>deber de hacerlo;</a:t>
            </a:r>
            <a:r>
              <a:rPr lang="es-ES" i="1" dirty="0" smtClean="0"/>
              <a:t> pues ¡ay de mí si no predico el evangelio!”</a:t>
            </a:r>
            <a:r>
              <a:rPr lang="es-ES" dirty="0" smtClean="0"/>
              <a:t> 1Cor. 9,16</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5496" y="404664"/>
            <a:ext cx="4248472" cy="6192688"/>
          </a:xfrm>
        </p:spPr>
        <p:txBody>
          <a:bodyPr>
            <a:normAutofit fontScale="85000" lnSpcReduction="20000"/>
          </a:bodyPr>
          <a:lstStyle/>
          <a:p>
            <a:r>
              <a:rPr lang="es-ES" dirty="0" smtClean="0"/>
              <a:t>Mientras el Señor de la gloria retorna al Padre, la Iglesia se queda en el mundo y prolonga la presencia de Cristo.</a:t>
            </a:r>
          </a:p>
          <a:p>
            <a:r>
              <a:rPr lang="es-ES" dirty="0" smtClean="0"/>
              <a:t>La Iglesia no adquiere todo su significado, sino cuando se convierte en testimonio, provoca la admiración y la conversión, se hace predicación y anuncio de la Buena Nueva.</a:t>
            </a:r>
          </a:p>
          <a:p>
            <a:r>
              <a:rPr lang="es-ES" dirty="0" smtClean="0"/>
              <a:t>La Iglesia comienza por evangelizarse a sí misma. </a:t>
            </a:r>
            <a:r>
              <a:rPr lang="es-ES" dirty="0" err="1" smtClean="0"/>
              <a:t>Vgr.</a:t>
            </a:r>
            <a:r>
              <a:rPr lang="es-ES" dirty="0" smtClean="0"/>
              <a:t> Suponer que los agentes de pastoral ya han sido evangelizados.</a:t>
            </a:r>
            <a:endParaRPr lang="es-ES" dirty="0"/>
          </a:p>
        </p:txBody>
      </p:sp>
      <p:pic>
        <p:nvPicPr>
          <p:cNvPr id="4" name="3 Marcador de contenido" descr="ayuda 1.jpg"/>
          <p:cNvPicPr>
            <a:picLocks noChangeAspect="1"/>
          </p:cNvPicPr>
          <p:nvPr/>
        </p:nvPicPr>
        <p:blipFill>
          <a:blip r:embed="rId2" cstate="print"/>
          <a:stretch>
            <a:fillRect/>
          </a:stretch>
        </p:blipFill>
        <p:spPr>
          <a:xfrm>
            <a:off x="4211960" y="476672"/>
            <a:ext cx="4608512" cy="5832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No somos dueños del Evangelio</a:t>
            </a:r>
            <a:endParaRPr lang="es-ES" dirty="0"/>
          </a:p>
        </p:txBody>
      </p:sp>
      <p:sp>
        <p:nvSpPr>
          <p:cNvPr id="3" name="2 Marcador de contenido"/>
          <p:cNvSpPr>
            <a:spLocks noGrp="1"/>
          </p:cNvSpPr>
          <p:nvPr>
            <p:ph idx="1"/>
          </p:nvPr>
        </p:nvSpPr>
        <p:spPr>
          <a:xfrm>
            <a:off x="1043608" y="1484784"/>
            <a:ext cx="7890080" cy="4800600"/>
          </a:xfrm>
        </p:spPr>
        <p:txBody>
          <a:bodyPr>
            <a:normAutofit fontScale="92500"/>
          </a:bodyPr>
          <a:lstStyle/>
          <a:p>
            <a:r>
              <a:rPr lang="es-ES" dirty="0" smtClean="0"/>
              <a:t>La Iglesia, que es y debe continuamente de ser evangelizada, ella misma, envía a los evangelizadores, no a predicar sus personas o sus propias ideas, sino un Evangelio, del cual no somos dueños, ni propietarios absolutos a nuestro arbitrio, sino ministros que lo transmiten con fidelidad. EN 15</a:t>
            </a:r>
          </a:p>
          <a:p>
            <a:r>
              <a:rPr lang="es-ES" dirty="0" err="1" smtClean="0"/>
              <a:t>Vgr.</a:t>
            </a:r>
            <a:r>
              <a:rPr lang="es-ES" dirty="0" smtClean="0"/>
              <a:t> No estamos llamados a condescender con la gente, ni a caerle bien, sino a transmitir un mensaje de salvación y liberación para ellos.</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60648"/>
            <a:ext cx="7498080" cy="1143000"/>
          </a:xfrm>
        </p:spPr>
        <p:txBody>
          <a:bodyPr/>
          <a:lstStyle/>
          <a:p>
            <a:r>
              <a:rPr lang="es-ES" dirty="0" err="1" smtClean="0"/>
              <a:t>ii</a:t>
            </a:r>
            <a:r>
              <a:rPr lang="es-ES" dirty="0" smtClean="0"/>
              <a:t>. Qué cosa significa evangelizar?</a:t>
            </a:r>
            <a:endParaRPr lang="es-ES" dirty="0"/>
          </a:p>
        </p:txBody>
      </p:sp>
      <p:sp>
        <p:nvSpPr>
          <p:cNvPr id="3" name="2 Marcador de contenido"/>
          <p:cNvSpPr>
            <a:spLocks noGrp="1"/>
          </p:cNvSpPr>
          <p:nvPr>
            <p:ph idx="1"/>
          </p:nvPr>
        </p:nvSpPr>
        <p:spPr>
          <a:xfrm>
            <a:off x="1403648" y="1447800"/>
            <a:ext cx="7530040" cy="4800600"/>
          </a:xfrm>
        </p:spPr>
        <p:txBody>
          <a:bodyPr>
            <a:normAutofit fontScale="92500" lnSpcReduction="10000"/>
          </a:bodyPr>
          <a:lstStyle/>
          <a:p>
            <a:pPr>
              <a:buNone/>
            </a:pPr>
            <a:r>
              <a:rPr lang="es-ES" dirty="0" smtClean="0"/>
              <a:t>Veamos los elementos esenciales:</a:t>
            </a:r>
          </a:p>
          <a:p>
            <a:r>
              <a:rPr lang="es-ES" dirty="0" smtClean="0"/>
              <a:t>Renovación de la humanidad, el fin de la evangelización es algo nuevo, que </a:t>
            </a:r>
            <a:r>
              <a:rPr lang="es-ES" b="1" dirty="0" smtClean="0"/>
              <a:t>comienza con un cambio interior</a:t>
            </a:r>
            <a:r>
              <a:rPr lang="es-ES" dirty="0" smtClean="0"/>
              <a:t>. EN 18</a:t>
            </a:r>
          </a:p>
          <a:p>
            <a:r>
              <a:rPr lang="es-ES" dirty="0" smtClean="0"/>
              <a:t>Transformar con la fuerza del evangelio, los criterios de juicio, los valores, los puntos de interés, las líneas de pensamiento, los modelos de vida de la humanidad. EN 19</a:t>
            </a:r>
          </a:p>
          <a:p>
            <a:pPr>
              <a:buNone/>
            </a:pPr>
            <a:r>
              <a:rPr lang="es-ES" dirty="0" smtClean="0"/>
              <a:t>	Y cuáles son los </a:t>
            </a:r>
            <a:r>
              <a:rPr lang="es-ES" b="1" dirty="0" smtClean="0"/>
              <a:t>modelos de vida </a:t>
            </a:r>
            <a:r>
              <a:rPr lang="es-ES" dirty="0" smtClean="0"/>
              <a:t>en nuestras comunidades?</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74638"/>
            <a:ext cx="7962088" cy="1143000"/>
          </a:xfrm>
        </p:spPr>
        <p:txBody>
          <a:bodyPr>
            <a:normAutofit fontScale="90000"/>
          </a:bodyPr>
          <a:lstStyle/>
          <a:p>
            <a:r>
              <a:rPr lang="es-ES" dirty="0" smtClean="0"/>
              <a:t>La importancia del testimonio EN 21</a:t>
            </a:r>
            <a:endParaRPr lang="es-ES" dirty="0"/>
          </a:p>
        </p:txBody>
      </p:sp>
      <p:sp>
        <p:nvSpPr>
          <p:cNvPr id="3" name="2 Marcador de contenido"/>
          <p:cNvSpPr>
            <a:spLocks noGrp="1"/>
          </p:cNvSpPr>
          <p:nvPr>
            <p:ph idx="1"/>
          </p:nvPr>
        </p:nvSpPr>
        <p:spPr>
          <a:xfrm>
            <a:off x="971600" y="1447800"/>
            <a:ext cx="7962088" cy="4800600"/>
          </a:xfrm>
        </p:spPr>
        <p:txBody>
          <a:bodyPr>
            <a:normAutofit fontScale="92500" lnSpcReduction="10000"/>
          </a:bodyPr>
          <a:lstStyle/>
          <a:p>
            <a:r>
              <a:rPr lang="es-ES" dirty="0" smtClean="0"/>
              <a:t>La proclamación en la época actual, no puede prescindir del </a:t>
            </a:r>
            <a:r>
              <a:rPr lang="es-ES" b="1" dirty="0" smtClean="0"/>
              <a:t>testimonio de vida</a:t>
            </a:r>
            <a:r>
              <a:rPr lang="es-ES" dirty="0" smtClean="0"/>
              <a:t>.</a:t>
            </a:r>
          </a:p>
          <a:p>
            <a:r>
              <a:rPr lang="es-ES" dirty="0" smtClean="0"/>
              <a:t>Un cristiano o grupo de cristianos, en el seno de la comunidad de los hombres entre los que viven, manifiestan capacidad de comprensión y acogida, comunión de vida y destino con los otros, solidaridad en los esfuerzos de todos, por todo aquello que es noble y bueno.</a:t>
            </a:r>
          </a:p>
          <a:p>
            <a:r>
              <a:rPr lang="es-ES" dirty="0" smtClean="0"/>
              <a:t>En qué aspectos podríamos trabajar con personas que no profesan nuestra fe?</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384"/>
            <a:ext cx="3136392" cy="1143000"/>
          </a:xfrm>
        </p:spPr>
        <p:txBody>
          <a:bodyPr/>
          <a:lstStyle/>
          <a:p>
            <a:r>
              <a:rPr lang="es-ES" dirty="0" smtClean="0"/>
              <a:t>Puebla 972</a:t>
            </a:r>
            <a:endParaRPr lang="es-ES" dirty="0"/>
          </a:p>
        </p:txBody>
      </p:sp>
      <p:sp>
        <p:nvSpPr>
          <p:cNvPr id="3" name="2 Marcador de contenido"/>
          <p:cNvSpPr>
            <a:spLocks noGrp="1"/>
          </p:cNvSpPr>
          <p:nvPr>
            <p:ph idx="1"/>
          </p:nvPr>
        </p:nvSpPr>
        <p:spPr>
          <a:xfrm>
            <a:off x="4314768" y="332656"/>
            <a:ext cx="4649720" cy="6336704"/>
          </a:xfrm>
        </p:spPr>
        <p:txBody>
          <a:bodyPr>
            <a:normAutofit fontScale="85000" lnSpcReduction="10000"/>
          </a:bodyPr>
          <a:lstStyle/>
          <a:p>
            <a:pPr algn="ctr">
              <a:buNone/>
            </a:pPr>
            <a:r>
              <a:rPr lang="es-ES" i="1" dirty="0" smtClean="0"/>
              <a:t>“En la situación que viven nuestros pueblos, los frutos del Espíritu que constituyen el núcleo de nuestro testimonio, implican que tanto la jerarquía como el laicado y los religiosos, vivamos en una autocrítica, a la luz del Evangelio, a nivel personal, grupal y comunitario, para despojarnos de toda actitud que no sea evangélica y que desfigure el </a:t>
            </a:r>
            <a:r>
              <a:rPr lang="es-ES" b="1" i="1" dirty="0" smtClean="0"/>
              <a:t>rostro de Cristo</a:t>
            </a:r>
            <a:r>
              <a:rPr lang="es-ES" i="1" dirty="0" smtClean="0"/>
              <a:t>”</a:t>
            </a:r>
          </a:p>
          <a:p>
            <a:pPr algn="ctr">
              <a:buNone/>
            </a:pPr>
            <a:r>
              <a:rPr lang="es-ES" i="1" dirty="0" smtClean="0"/>
              <a:t>El rostro de Cristo que está desfigurado en los que son víctimas de la violencia.</a:t>
            </a:r>
            <a:endParaRPr lang="es-ES" i="1" dirty="0"/>
          </a:p>
        </p:txBody>
      </p:sp>
      <p:pic>
        <p:nvPicPr>
          <p:cNvPr id="4" name="3 Marcador de contenido" descr="detenido.jpg"/>
          <p:cNvPicPr>
            <a:picLocks noChangeAspect="1"/>
          </p:cNvPicPr>
          <p:nvPr/>
        </p:nvPicPr>
        <p:blipFill>
          <a:blip r:embed="rId3" cstate="print"/>
          <a:stretch>
            <a:fillRect/>
          </a:stretch>
        </p:blipFill>
        <p:spPr>
          <a:xfrm>
            <a:off x="467544" y="1124744"/>
            <a:ext cx="3960440" cy="4824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22-24</a:t>
            </a:r>
            <a:endParaRPr lang="es-ES" dirty="0"/>
          </a:p>
        </p:txBody>
      </p:sp>
      <p:sp>
        <p:nvSpPr>
          <p:cNvPr id="3" name="2 Marcador de contenido"/>
          <p:cNvSpPr>
            <a:spLocks noGrp="1"/>
          </p:cNvSpPr>
          <p:nvPr>
            <p:ph idx="1"/>
          </p:nvPr>
        </p:nvSpPr>
        <p:spPr/>
        <p:txBody>
          <a:bodyPr/>
          <a:lstStyle/>
          <a:p>
            <a:r>
              <a:rPr lang="es-ES" dirty="0" smtClean="0"/>
              <a:t>Pero se necesita también un anuncio explícito, que provoque una adhesión vital y comunitaria al mensaje cristiano, a la persona misma de Cristo, lo cual hará surgir la necesidad de convertirse a su vez en evangelizador, porque quien ha recibido el mensaje de salvación, no puede sino querer llevarlo a los demás.</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31</a:t>
            </a:r>
            <a:endParaRPr lang="es-ES" dirty="0"/>
          </a:p>
        </p:txBody>
      </p:sp>
      <p:sp>
        <p:nvSpPr>
          <p:cNvPr id="3" name="2 Marcador de contenido"/>
          <p:cNvSpPr>
            <a:spLocks noGrp="1"/>
          </p:cNvSpPr>
          <p:nvPr>
            <p:ph idx="1"/>
          </p:nvPr>
        </p:nvSpPr>
        <p:spPr/>
        <p:txBody>
          <a:bodyPr/>
          <a:lstStyle/>
          <a:p>
            <a:r>
              <a:rPr lang="es-ES" dirty="0" smtClean="0"/>
              <a:t>Entre evangelización y liberación, existe un ligamen una unión muy estrecha.</a:t>
            </a:r>
          </a:p>
          <a:p>
            <a:r>
              <a:rPr lang="es-ES" dirty="0" smtClean="0"/>
              <a:t>Leer Discurso inaugural de SS. Juan Pablo II en Puebla, 1979, III, 2-3.</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Iglesia a la continua escucha de la Palabra de Dios</a:t>
            </a:r>
            <a:endParaRPr lang="es-ES" dirty="0"/>
          </a:p>
        </p:txBody>
      </p:sp>
      <p:sp>
        <p:nvSpPr>
          <p:cNvPr id="3" name="2 Marcador de contenido"/>
          <p:cNvSpPr>
            <a:spLocks noGrp="1"/>
          </p:cNvSpPr>
          <p:nvPr>
            <p:ph idx="1"/>
          </p:nvPr>
        </p:nvSpPr>
        <p:spPr/>
        <p:txBody>
          <a:bodyPr/>
          <a:lstStyle/>
          <a:p>
            <a:r>
              <a:rPr lang="es-ES" dirty="0" smtClean="0"/>
              <a:t>La Iglesia, por ser evangelizadora, se debe situar con humildad en un proceso de continua conversión a la Palabra de Dios que proclama.</a:t>
            </a:r>
          </a:p>
          <a:p>
            <a:r>
              <a:rPr lang="es-ES" dirty="0" smtClean="0"/>
              <a:t>Escuchar la palabra de Dios como Moisés en el Éxodo, prepararse para el encuentro con Dios, el escucharlo, nos proyectará a escuchar la voz del hermano que clama ayuda, del pueblo que pide liberación.</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a:xfrm>
            <a:off x="714368" y="1447800"/>
            <a:ext cx="8322128" cy="5005536"/>
          </a:xfrm>
        </p:spPr>
        <p:txBody>
          <a:bodyPr>
            <a:normAutofit fontScale="92500" lnSpcReduction="10000"/>
          </a:bodyPr>
          <a:lstStyle/>
          <a:p>
            <a:r>
              <a:rPr lang="es-ES" i="1" dirty="0" smtClean="0"/>
              <a:t>“En la acción pastoral concreta lo normal y corriente es dejarse llevar por el empirismo, la </a:t>
            </a:r>
            <a:r>
              <a:rPr lang="es-ES" b="1" i="1" dirty="0" smtClean="0"/>
              <a:t>improvisación</a:t>
            </a:r>
            <a:r>
              <a:rPr lang="es-ES" i="1" dirty="0" smtClean="0"/>
              <a:t>, la </a:t>
            </a:r>
            <a:r>
              <a:rPr lang="es-ES" b="1" i="1" dirty="0" smtClean="0"/>
              <a:t>inercia operativa </a:t>
            </a:r>
            <a:r>
              <a:rPr lang="es-ES" i="1" dirty="0" smtClean="0"/>
              <a:t>de quien prefiere seguir haciendo las cosas ´como siempre´, sin la menor preocupación por un </a:t>
            </a:r>
            <a:r>
              <a:rPr lang="es-ES" i="1" dirty="0" err="1" smtClean="0"/>
              <a:t>repensamiento</a:t>
            </a:r>
            <a:r>
              <a:rPr lang="es-ES" i="1" dirty="0" smtClean="0"/>
              <a:t> serio de la praxis pastoral y por una mejora de los planes pastorales. </a:t>
            </a:r>
          </a:p>
          <a:p>
            <a:r>
              <a:rPr lang="es-ES" i="1" dirty="0" smtClean="0"/>
              <a:t>Lo mismo, es muy frecuente el hecho que la </a:t>
            </a:r>
            <a:r>
              <a:rPr lang="es-ES" b="1" i="1" dirty="0" smtClean="0"/>
              <a:t>acción pastoral</a:t>
            </a:r>
            <a:r>
              <a:rPr lang="es-ES" i="1" dirty="0" smtClean="0"/>
              <a:t> se presente </a:t>
            </a:r>
            <a:r>
              <a:rPr lang="es-ES" b="1" i="1" dirty="0" smtClean="0"/>
              <a:t>dispersa</a:t>
            </a:r>
            <a:r>
              <a:rPr lang="es-ES" i="1" dirty="0" smtClean="0"/>
              <a:t>, no coordinada, no integrada a un plan orgánico de acción. </a:t>
            </a:r>
          </a:p>
          <a:p>
            <a:r>
              <a:rPr lang="es-ES" i="1" dirty="0" smtClean="0"/>
              <a:t>Falta el sentido de planificación, consecuencia de esto la dispersión de fuerzas, el desánimo, etc.</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1. b. Evangelización integral</a:t>
            </a:r>
            <a:endParaRPr lang="es-ES" dirty="0"/>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5608" y="44624"/>
            <a:ext cx="7498080" cy="1143000"/>
          </a:xfrm>
        </p:spPr>
        <p:txBody>
          <a:bodyPr/>
          <a:lstStyle/>
          <a:p>
            <a:r>
              <a:rPr lang="es-ES" dirty="0" smtClean="0"/>
              <a:t>Deus Caritas </a:t>
            </a:r>
            <a:r>
              <a:rPr lang="es-ES" dirty="0" err="1" smtClean="0"/>
              <a:t>Est</a:t>
            </a:r>
            <a:r>
              <a:rPr lang="es-ES" dirty="0" smtClean="0"/>
              <a:t> 22</a:t>
            </a:r>
            <a:endParaRPr lang="es-ES" dirty="0"/>
          </a:p>
        </p:txBody>
      </p:sp>
      <p:sp>
        <p:nvSpPr>
          <p:cNvPr id="3" name="2 Marcador de contenido"/>
          <p:cNvSpPr>
            <a:spLocks noGrp="1"/>
          </p:cNvSpPr>
          <p:nvPr>
            <p:ph idx="1"/>
          </p:nvPr>
        </p:nvSpPr>
        <p:spPr>
          <a:xfrm>
            <a:off x="642360" y="908720"/>
            <a:ext cx="8466144" cy="5616624"/>
          </a:xfrm>
        </p:spPr>
        <p:txBody>
          <a:bodyPr>
            <a:normAutofit fontScale="92500" lnSpcReduction="10000"/>
          </a:bodyPr>
          <a:lstStyle/>
          <a:p>
            <a:r>
              <a:rPr lang="es-ES" sz="3400" i="1" dirty="0" smtClean="0"/>
              <a:t>Con el paso de los años y la difusión progresiva de la Iglesia, el ejercicio de la caridad se confirmó como uno de sus ámbitos esenciales, junto con la administración de los Sacramentos y el anuncio de la Palabra: practicar el amor hacia las viudas y los huérfanos, los presos, los enfermos y los necesitados de todo tipo, pertenece a su esencia tanto como el servicio de los Sacramentos y el anuncio del Evangelio.</a:t>
            </a:r>
            <a:endParaRPr lang="es-ES" sz="3400" dirty="0" smtClean="0"/>
          </a:p>
          <a:p>
            <a:r>
              <a:rPr lang="es-ES" sz="3400" b="1" i="1" dirty="0" smtClean="0"/>
              <a:t>La Iglesia no puede descuidar el servicio de la Caridad, como no puede omitir los Sacramentos y la Palabra.</a:t>
            </a:r>
          </a:p>
          <a:p>
            <a:pPr>
              <a:buNone/>
            </a:pPr>
            <a:endParaRPr lang="es-ES" sz="3400" dirty="0" smtClean="0"/>
          </a:p>
          <a:p>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85000" lnSpcReduction="20000"/>
          </a:bodyPr>
          <a:lstStyle/>
          <a:p>
            <a:r>
              <a:rPr lang="es-ES" dirty="0" smtClean="0"/>
              <a:t>Sin embargo, si en una parroquia no hay ninguna actividad </a:t>
            </a:r>
            <a:r>
              <a:rPr lang="es-ES" dirty="0" err="1" smtClean="0"/>
              <a:t>sociocaritativa</a:t>
            </a:r>
            <a:r>
              <a:rPr lang="es-ES" dirty="0" smtClean="0"/>
              <a:t>, no pasa nada, pero nos escandalizaría si en alguna parroquia no hubiera catequesis y si en una parroquia no se celebran sacramentos, pues desaparece y ya. Pero si no hay actividades </a:t>
            </a:r>
            <a:r>
              <a:rPr lang="es-ES" dirty="0" err="1" smtClean="0"/>
              <a:t>sociocaritativas</a:t>
            </a:r>
            <a:r>
              <a:rPr lang="es-ES" dirty="0" smtClean="0"/>
              <a:t>, no pasa nada.</a:t>
            </a:r>
          </a:p>
          <a:p>
            <a:r>
              <a:rPr lang="es-ES" dirty="0" smtClean="0"/>
              <a:t>En algunas ocasiones, la institución gubernamental, el gobierno civil, llegó a delegar la asistencia social en algunos aspectos a las estructuras eclesiales, curar a los enfermos, atender a las viudas y huérfanos, etc. A los forasteros, dotándoles también en algunos casos, los recursos para actuar al respecto.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16632"/>
            <a:ext cx="7498080" cy="1143000"/>
          </a:xfrm>
        </p:spPr>
        <p:txBody>
          <a:bodyPr>
            <a:normAutofit fontScale="90000"/>
          </a:bodyPr>
          <a:lstStyle/>
          <a:p>
            <a:r>
              <a:rPr lang="es-ES" dirty="0" smtClean="0"/>
              <a:t>La naturaleza íntima de la Iglesia se expresa en una triple tarea: </a:t>
            </a:r>
            <a:r>
              <a:rPr lang="es-ES" sz="3600" dirty="0" smtClean="0"/>
              <a:t>DCE 25 a</a:t>
            </a:r>
            <a:endParaRPr lang="es-ES" sz="3600" dirty="0"/>
          </a:p>
        </p:txBody>
      </p:sp>
      <p:sp>
        <p:nvSpPr>
          <p:cNvPr id="3" name="2 Marcador de contenido"/>
          <p:cNvSpPr>
            <a:spLocks noGrp="1"/>
          </p:cNvSpPr>
          <p:nvPr>
            <p:ph idx="1"/>
          </p:nvPr>
        </p:nvSpPr>
        <p:spPr>
          <a:xfrm>
            <a:off x="755576" y="1340768"/>
            <a:ext cx="8178112" cy="5184576"/>
          </a:xfrm>
        </p:spPr>
        <p:txBody>
          <a:bodyPr>
            <a:normAutofit fontScale="92500" lnSpcReduction="10000"/>
          </a:bodyPr>
          <a:lstStyle/>
          <a:p>
            <a:r>
              <a:rPr lang="es-ES" i="1" dirty="0" smtClean="0"/>
              <a:t>Anuncio de la Palabra de Dios (</a:t>
            </a:r>
            <a:r>
              <a:rPr lang="es-ES" i="1" dirty="0" err="1" smtClean="0"/>
              <a:t>kerygma-martyria</a:t>
            </a:r>
            <a:r>
              <a:rPr lang="es-ES" i="1" dirty="0" smtClean="0"/>
              <a:t>),</a:t>
            </a:r>
            <a:endParaRPr lang="es-ES" dirty="0" smtClean="0"/>
          </a:p>
          <a:p>
            <a:r>
              <a:rPr lang="es-ES" i="1" dirty="0" smtClean="0"/>
              <a:t>Celebración de los Sacramentos (</a:t>
            </a:r>
            <a:r>
              <a:rPr lang="es-ES" i="1" dirty="0" err="1" smtClean="0"/>
              <a:t>leiturgia</a:t>
            </a:r>
            <a:r>
              <a:rPr lang="es-ES" i="1" dirty="0" smtClean="0"/>
              <a:t>)</a:t>
            </a:r>
            <a:endParaRPr lang="es-ES" dirty="0" smtClean="0"/>
          </a:p>
          <a:p>
            <a:r>
              <a:rPr lang="es-ES" i="1" dirty="0" smtClean="0"/>
              <a:t>Y Servicio de la Caridad (</a:t>
            </a:r>
            <a:r>
              <a:rPr lang="es-ES" i="1" dirty="0" err="1" smtClean="0"/>
              <a:t>diakonia</a:t>
            </a:r>
            <a:r>
              <a:rPr lang="es-ES" i="1" dirty="0" smtClean="0"/>
              <a:t>)</a:t>
            </a:r>
          </a:p>
          <a:p>
            <a:pPr>
              <a:buNone/>
            </a:pPr>
            <a:endParaRPr lang="es-ES" dirty="0" smtClean="0"/>
          </a:p>
          <a:p>
            <a:pPr>
              <a:buNone/>
            </a:pPr>
            <a:r>
              <a:rPr lang="es-ES" i="1" dirty="0" smtClean="0"/>
              <a:t>	Son tareas que se implican mutuamente y no pueden separarse una de otra. Para la Iglesia, la </a:t>
            </a:r>
            <a:r>
              <a:rPr lang="es-ES" b="1" i="1" dirty="0" smtClean="0"/>
              <a:t>Caridad </a:t>
            </a:r>
            <a:r>
              <a:rPr lang="es-ES" i="1" dirty="0" smtClean="0"/>
              <a:t>no es una especie de actividad de asistencia social que también se podría dejar a otros, sino que pertenece a su naturaleza y es </a:t>
            </a:r>
            <a:r>
              <a:rPr lang="es-ES" b="1" i="1" dirty="0" smtClean="0"/>
              <a:t>manifestación irrenunciable de su propia esencia</a:t>
            </a:r>
            <a:r>
              <a:rPr lang="es-ES" i="1" dirty="0" smtClean="0"/>
              <a:t>.</a:t>
            </a: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337A5C2-0DC9-4267-93D3-BEF72B77D165}"/>
                                            </p:graphicEl>
                                          </p:spTgt>
                                        </p:tgtEl>
                                        <p:attrNameLst>
                                          <p:attrName>style.visibility</p:attrName>
                                        </p:attrNameLst>
                                      </p:cBhvr>
                                      <p:to>
                                        <p:strVal val="visible"/>
                                      </p:to>
                                    </p:set>
                                    <p:animEffect transition="in" filter="fade">
                                      <p:cBhvr>
                                        <p:cTn id="7" dur="2000"/>
                                        <p:tgtEl>
                                          <p:spTgt spid="4">
                                            <p:graphicEl>
                                              <a:dgm id="{3337A5C2-0DC9-4267-93D3-BEF72B77D16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93E94A5E-7524-42E7-A731-4474B533A866}"/>
                                            </p:graphicEl>
                                          </p:spTgt>
                                        </p:tgtEl>
                                        <p:attrNameLst>
                                          <p:attrName>style.visibility</p:attrName>
                                        </p:attrNameLst>
                                      </p:cBhvr>
                                      <p:to>
                                        <p:strVal val="visible"/>
                                      </p:to>
                                    </p:set>
                                    <p:animEffect transition="in" filter="fade">
                                      <p:cBhvr>
                                        <p:cTn id="10" dur="2000"/>
                                        <p:tgtEl>
                                          <p:spTgt spid="4">
                                            <p:graphicEl>
                                              <a:dgm id="{93E94A5E-7524-42E7-A731-4474B533A86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CC4E6716-E57F-4FEA-B4F6-30B92569A9BD}"/>
                                            </p:graphicEl>
                                          </p:spTgt>
                                        </p:tgtEl>
                                        <p:attrNameLst>
                                          <p:attrName>style.visibility</p:attrName>
                                        </p:attrNameLst>
                                      </p:cBhvr>
                                      <p:to>
                                        <p:strVal val="visible"/>
                                      </p:to>
                                    </p:set>
                                    <p:animEffect transition="in" filter="fade">
                                      <p:cBhvr>
                                        <p:cTn id="13" dur="2000"/>
                                        <p:tgtEl>
                                          <p:spTgt spid="4">
                                            <p:graphicEl>
                                              <a:dgm id="{CC4E6716-E57F-4FEA-B4F6-30B92569A9B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90456DAF-34BC-4D48-885A-F6C569C56979}"/>
                                            </p:graphicEl>
                                          </p:spTgt>
                                        </p:tgtEl>
                                        <p:attrNameLst>
                                          <p:attrName>style.visibility</p:attrName>
                                        </p:attrNameLst>
                                      </p:cBhvr>
                                      <p:to>
                                        <p:strVal val="visible"/>
                                      </p:to>
                                    </p:set>
                                    <p:animEffect transition="in" filter="fade">
                                      <p:cBhvr>
                                        <p:cTn id="18" dur="2000"/>
                                        <p:tgtEl>
                                          <p:spTgt spid="4">
                                            <p:graphicEl>
                                              <a:dgm id="{90456DAF-34BC-4D48-885A-F6C569C5697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705E5173-62C0-4B5A-8484-DB07C4B7C046}"/>
                                            </p:graphicEl>
                                          </p:spTgt>
                                        </p:tgtEl>
                                        <p:attrNameLst>
                                          <p:attrName>style.visibility</p:attrName>
                                        </p:attrNameLst>
                                      </p:cBhvr>
                                      <p:to>
                                        <p:strVal val="visible"/>
                                      </p:to>
                                    </p:set>
                                    <p:animEffect transition="in" filter="fade">
                                      <p:cBhvr>
                                        <p:cTn id="23" dur="2000"/>
                                        <p:tgtEl>
                                          <p:spTgt spid="4">
                                            <p:graphicEl>
                                              <a:dgm id="{705E5173-62C0-4B5A-8484-DB07C4B7C04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35380C4D-F48D-4207-8E6B-B13F67B02A52}"/>
                                            </p:graphicEl>
                                          </p:spTgt>
                                        </p:tgtEl>
                                        <p:attrNameLst>
                                          <p:attrName>style.visibility</p:attrName>
                                        </p:attrNameLst>
                                      </p:cBhvr>
                                      <p:to>
                                        <p:strVal val="visible"/>
                                      </p:to>
                                    </p:set>
                                    <p:animEffect transition="in" filter="fade">
                                      <p:cBhvr>
                                        <p:cTn id="28" dur="2000"/>
                                        <p:tgtEl>
                                          <p:spTgt spid="4">
                                            <p:graphicEl>
                                              <a:dgm id="{35380C4D-F48D-4207-8E6B-B13F67B02A5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147A1CF6-AAEC-4403-AC08-1835738E805A}"/>
                                            </p:graphicEl>
                                          </p:spTgt>
                                        </p:tgtEl>
                                        <p:attrNameLst>
                                          <p:attrName>style.visibility</p:attrName>
                                        </p:attrNameLst>
                                      </p:cBhvr>
                                      <p:to>
                                        <p:strVal val="visible"/>
                                      </p:to>
                                    </p:set>
                                    <p:animEffect transition="in" filter="fade">
                                      <p:cBhvr>
                                        <p:cTn id="33" dur="2000"/>
                                        <p:tgtEl>
                                          <p:spTgt spid="4">
                                            <p:graphicEl>
                                              <a:dgm id="{147A1CF6-AAEC-4403-AC08-1835738E80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DCE 25 b</a:t>
            </a:r>
            <a:endParaRPr lang="es-ES" dirty="0"/>
          </a:p>
        </p:txBody>
      </p:sp>
      <p:sp>
        <p:nvSpPr>
          <p:cNvPr id="3" name="2 Marcador de contenido"/>
          <p:cNvSpPr>
            <a:spLocks noGrp="1"/>
          </p:cNvSpPr>
          <p:nvPr>
            <p:ph idx="1"/>
          </p:nvPr>
        </p:nvSpPr>
        <p:spPr>
          <a:xfrm>
            <a:off x="755576" y="1268760"/>
            <a:ext cx="8178112" cy="4979640"/>
          </a:xfrm>
        </p:spPr>
        <p:txBody>
          <a:bodyPr>
            <a:normAutofit fontScale="92500" lnSpcReduction="20000"/>
          </a:bodyPr>
          <a:lstStyle/>
          <a:p>
            <a:r>
              <a:rPr lang="es-ES" i="1" dirty="0" smtClean="0"/>
              <a:t>La Iglesia es la familia de Dios en el mundo. En esta familia no debe haber nadie que sufra por falta de lo necesario. Pero, al mismo tiempo, la </a:t>
            </a:r>
            <a:r>
              <a:rPr lang="es-ES" i="1" dirty="0" err="1" smtClean="0"/>
              <a:t>cáritas</a:t>
            </a:r>
            <a:r>
              <a:rPr lang="es-ES" i="1" dirty="0" smtClean="0"/>
              <a:t>-ágape supera los confines de la Iglesia; la parábola del buen Samaritano sigue siendo el modelo de comportamiento y muestra la universalidad del amor que se dirige hacia el necesitado “casualmente” (</a:t>
            </a:r>
            <a:r>
              <a:rPr lang="es-ES" i="1" dirty="0" err="1" smtClean="0"/>
              <a:t>Lc.</a:t>
            </a:r>
            <a:r>
              <a:rPr lang="es-ES" i="1" dirty="0" smtClean="0"/>
              <a:t> 10,31), quienquiera que sea. </a:t>
            </a:r>
          </a:p>
          <a:p>
            <a:r>
              <a:rPr lang="es-ES" i="1" dirty="0" smtClean="0"/>
              <a:t>No obstante, quedando a salvo la universalidad del amor, también se da la exigencia específicamente eclesial de que, precisamente en la Iglesia misma como familia, ninguno de sus miembros sufra por encontrarse en necesidad.</a:t>
            </a:r>
            <a:endParaRPr lang="es-ES" dirty="0" smtClean="0"/>
          </a:p>
          <a:p>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pobreza 8"/>
          <p:cNvPicPr>
            <a:picLocks noGrp="1" noChangeAspect="1"/>
          </p:cNvPicPr>
          <p:nvPr>
            <p:ph idx="1"/>
          </p:nvPr>
        </p:nvPicPr>
        <p:blipFill>
          <a:blip r:embed="rId2" cstate="print"/>
          <a:stretch>
            <a:fillRect/>
          </a:stretch>
        </p:blipFill>
        <p:spPr>
          <a:xfrm>
            <a:off x="1178285" y="1600200"/>
            <a:ext cx="6787429" cy="4525963"/>
          </a:xfrm>
        </p:spPr>
      </p:pic>
      <p:sp>
        <p:nvSpPr>
          <p:cNvPr id="4" name="1 Título"/>
          <p:cNvSpPr>
            <a:spLocks noGrp="1"/>
          </p:cNvSpPr>
          <p:nvPr>
            <p:ph type="title"/>
          </p:nvPr>
        </p:nvSpPr>
        <p:spPr>
          <a:xfrm>
            <a:off x="251520" y="701824"/>
            <a:ext cx="8892480" cy="1143000"/>
          </a:xfrm>
        </p:spPr>
        <p:txBody>
          <a:bodyPr>
            <a:normAutofit fontScale="90000"/>
          </a:bodyPr>
          <a:lstStyle/>
          <a:p>
            <a:r>
              <a:rPr lang="es-ES" sz="3600" i="1" dirty="0" smtClean="0"/>
              <a:t>“mientras tengamos oportunidad, hagamos el bien a todos, pero especialmente a nuestros hermanos en la fe”</a:t>
            </a:r>
            <a:r>
              <a:rPr lang="es-ES" sz="3600" dirty="0" smtClean="0"/>
              <a:t> </a:t>
            </a:r>
            <a:r>
              <a:rPr lang="es-ES" dirty="0" smtClean="0"/>
              <a:t/>
            </a:r>
            <a:br>
              <a:rPr lang="es-ES" dirty="0" smtClean="0"/>
            </a:br>
            <a:endParaRPr lang="es-ES" dirty="0"/>
          </a:p>
        </p:txBody>
      </p:sp>
      <p:sp>
        <p:nvSpPr>
          <p:cNvPr id="5" name="4 CuadroTexto"/>
          <p:cNvSpPr txBox="1"/>
          <p:nvPr/>
        </p:nvSpPr>
        <p:spPr>
          <a:xfrm>
            <a:off x="7164288" y="6156012"/>
            <a:ext cx="1800200" cy="523220"/>
          </a:xfrm>
          <a:prstGeom prst="rect">
            <a:avLst/>
          </a:prstGeom>
          <a:noFill/>
        </p:spPr>
        <p:txBody>
          <a:bodyPr wrap="square" rtlCol="0">
            <a:spAutoFit/>
          </a:bodyPr>
          <a:lstStyle/>
          <a:p>
            <a:r>
              <a:rPr lang="es-ES" sz="2800" dirty="0" err="1" smtClean="0"/>
              <a:t>Gál.</a:t>
            </a:r>
            <a:r>
              <a:rPr lang="es-ES" sz="2800" dirty="0" smtClean="0"/>
              <a:t> 6,10</a:t>
            </a:r>
            <a:endParaRPr lang="es-E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DCE 26</a:t>
            </a:r>
            <a:endParaRPr lang="es-ES" dirty="0"/>
          </a:p>
        </p:txBody>
      </p:sp>
      <p:sp>
        <p:nvSpPr>
          <p:cNvPr id="3" name="2 Marcador de contenido"/>
          <p:cNvSpPr>
            <a:spLocks noGrp="1"/>
          </p:cNvSpPr>
          <p:nvPr>
            <p:ph idx="1"/>
          </p:nvPr>
        </p:nvSpPr>
        <p:spPr>
          <a:xfrm>
            <a:off x="971600" y="1447800"/>
            <a:ext cx="7962088" cy="4800600"/>
          </a:xfrm>
        </p:spPr>
        <p:txBody>
          <a:bodyPr>
            <a:normAutofit fontScale="92500" lnSpcReduction="20000"/>
          </a:bodyPr>
          <a:lstStyle/>
          <a:p>
            <a:r>
              <a:rPr lang="es-ES" dirty="0" smtClean="0"/>
              <a:t>La crítica a las actividades de la Iglesia, se dio en el siglo XIX con el Marxismo, donde se veía a las obras de caridad, como una justificación a la conciencia de los ricos, para mantener su posición de explotación del proletariado, siendo que en un orden justo del mundo y con una correcta distribución, no se necesitarían obras de caridad, es por eso que se debe luchar por un orden justo de la sociedad. </a:t>
            </a:r>
          </a:p>
          <a:p>
            <a:r>
              <a:rPr lang="es-ES" dirty="0" smtClean="0"/>
              <a:t>El Estado tiene como objetivo la promoción del bien común, pero se debe respetar siempre el principio de subsidiaridad.</a:t>
            </a:r>
          </a:p>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DCE 31 a</a:t>
            </a:r>
            <a:endParaRPr lang="es-ES" dirty="0"/>
          </a:p>
        </p:txBody>
      </p:sp>
      <p:sp>
        <p:nvSpPr>
          <p:cNvPr id="3" name="2 Marcador de contenido"/>
          <p:cNvSpPr>
            <a:spLocks noGrp="1"/>
          </p:cNvSpPr>
          <p:nvPr>
            <p:ph idx="1"/>
          </p:nvPr>
        </p:nvSpPr>
        <p:spPr/>
        <p:txBody>
          <a:bodyPr/>
          <a:lstStyle/>
          <a:p>
            <a:r>
              <a:rPr lang="es-ES" dirty="0" smtClean="0"/>
              <a:t>Los agentes de la pastoral no solamente necesitan los conocimientos profesionales, sino una “</a:t>
            </a:r>
            <a:r>
              <a:rPr lang="es-ES" b="1" dirty="0" smtClean="0"/>
              <a:t>formación del corazón</a:t>
            </a:r>
            <a:r>
              <a:rPr lang="es-ES" dirty="0" smtClean="0"/>
              <a:t>”, de manera que no solo hagan filantropía, sino que se conviertan sus acciones en una verdadera escuela de humanismo, donde la imagen de Dios se refleje en la humanidad y en ella misma se reconozca.</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ii</a:t>
            </a:r>
            <a:r>
              <a:rPr lang="es-ES" dirty="0" smtClean="0"/>
              <a:t>. Doctrina social cristiana</a:t>
            </a:r>
            <a:endParaRPr lang="es-ES" dirty="0"/>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i="1" dirty="0" smtClean="0"/>
              <a:t>Hoy se difunde la necesidad de que la acción pastoral sea: Preparada, Planificada, Realizada y Evaluada, a través de un plan, elaborado en la comunidad y compartido por ella. ”</a:t>
            </a:r>
          </a:p>
          <a:p>
            <a:pPr>
              <a:buNone/>
            </a:pPr>
            <a:r>
              <a:rPr lang="es-ES" sz="2100" dirty="0" smtClean="0"/>
              <a:t>	(Emilio ALBERICH,</a:t>
            </a:r>
            <a:r>
              <a:rPr lang="es-ES" sz="2100" i="1" dirty="0" smtClean="0"/>
              <a:t> Voz: Metodología Pastoral, en Nuevo Diccionario de Pastoral,</a:t>
            </a:r>
            <a:r>
              <a:rPr lang="es-ES" sz="2100" dirty="0" smtClean="0"/>
              <a:t> Casiano FLORISTÁN </a:t>
            </a:r>
            <a:r>
              <a:rPr lang="es-ES" sz="2100" dirty="0" err="1" smtClean="0"/>
              <a:t>dir.</a:t>
            </a:r>
            <a:r>
              <a:rPr lang="es-ES" sz="2100" dirty="0" smtClean="0"/>
              <a:t>, San Pablo, Madrid, 2002, pp.891-899)</a:t>
            </a:r>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Humanismo integral</a:t>
            </a:r>
            <a:endParaRPr lang="es-ES" dirty="0"/>
          </a:p>
        </p:txBody>
      </p:sp>
      <p:sp>
        <p:nvSpPr>
          <p:cNvPr id="3" name="2 Marcador de contenido"/>
          <p:cNvSpPr>
            <a:spLocks noGrp="1"/>
          </p:cNvSpPr>
          <p:nvPr>
            <p:ph idx="1"/>
          </p:nvPr>
        </p:nvSpPr>
        <p:spPr>
          <a:xfrm>
            <a:off x="786376" y="1447800"/>
            <a:ext cx="8250120" cy="4800600"/>
          </a:xfrm>
        </p:spPr>
        <p:txBody>
          <a:bodyPr>
            <a:normAutofit fontScale="85000" lnSpcReduction="10000"/>
          </a:bodyPr>
          <a:lstStyle/>
          <a:p>
            <a:r>
              <a:rPr lang="es-ES" dirty="0" smtClean="0"/>
              <a:t>“Jesús vino a traer la </a:t>
            </a:r>
            <a:r>
              <a:rPr lang="es-ES" b="1" dirty="0" smtClean="0"/>
              <a:t>salvación integral que abarca al hombre entero y a todos los hombres</a:t>
            </a:r>
            <a:r>
              <a:rPr lang="es-ES" dirty="0" smtClean="0"/>
              <a:t>, abriéndoles a los admirables horizontes de la filiación divina” RM 11</a:t>
            </a:r>
          </a:p>
          <a:p>
            <a:endParaRPr lang="es-ES" dirty="0" smtClean="0"/>
          </a:p>
          <a:p>
            <a:pPr>
              <a:buNone/>
            </a:pPr>
            <a:r>
              <a:rPr lang="es-ES" dirty="0" smtClean="0"/>
              <a:t>Los interrogantes del hombre adquieren una dimensión mayor en nuestro tiempo:</a:t>
            </a:r>
          </a:p>
          <a:p>
            <a:r>
              <a:rPr lang="es-ES" dirty="0" smtClean="0"/>
              <a:t>Por la amplitud de los desafíos,</a:t>
            </a:r>
          </a:p>
          <a:p>
            <a:r>
              <a:rPr lang="es-ES" dirty="0" smtClean="0"/>
              <a:t>La novedad de los escenarios,</a:t>
            </a:r>
          </a:p>
          <a:p>
            <a:r>
              <a:rPr lang="es-ES" dirty="0" smtClean="0"/>
              <a:t>Las opciones decisivas que deben hacer las generaciones actuales. CDSI 16 </a:t>
            </a:r>
            <a:r>
              <a:rPr lang="es-ES" dirty="0" err="1" smtClean="0"/>
              <a:t>vgr</a:t>
            </a:r>
            <a:r>
              <a:rPr lang="es-ES" dirty="0" smtClean="0"/>
              <a:t>, recursos naturales</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Desafíos</a:t>
            </a:r>
            <a:endParaRPr lang="es-ES" dirty="0"/>
          </a:p>
        </p:txBody>
      </p:sp>
      <p:sp>
        <p:nvSpPr>
          <p:cNvPr id="3" name="2 Marcador de contenido"/>
          <p:cNvSpPr>
            <a:spLocks noGrp="1"/>
          </p:cNvSpPr>
          <p:nvPr>
            <p:ph idx="1"/>
          </p:nvPr>
        </p:nvSpPr>
        <p:spPr/>
        <p:txBody>
          <a:bodyPr/>
          <a:lstStyle/>
          <a:p>
            <a:pPr marL="596646" indent="-514350">
              <a:buAutoNum type="arabicPeriod"/>
            </a:pPr>
            <a:r>
              <a:rPr lang="es-ES" dirty="0" smtClean="0"/>
              <a:t>La verdad misma de ser-hombre</a:t>
            </a:r>
          </a:p>
          <a:p>
            <a:pPr marL="596646" indent="-514350">
              <a:buAutoNum type="arabicPeriod"/>
            </a:pPr>
            <a:r>
              <a:rPr lang="es-ES" dirty="0" smtClean="0"/>
              <a:t>Comprensión y gestión del pluralismo y las diferencias</a:t>
            </a:r>
          </a:p>
          <a:p>
            <a:pPr marL="596646" indent="-514350">
              <a:buAutoNum type="arabicPeriod"/>
            </a:pPr>
            <a:r>
              <a:rPr lang="es-ES" dirty="0" smtClean="0"/>
              <a:t>Globalización y su significación más allá de lo económico, “</a:t>
            </a:r>
            <a:r>
              <a:rPr lang="es-ES" i="1" dirty="0" smtClean="0"/>
              <a:t>porque en la historia se ha abierto una nueva época que atañe al destino de la humanidad</a:t>
            </a:r>
            <a:r>
              <a:rPr lang="es-ES" dirty="0" smtClean="0"/>
              <a:t>” CDSI 16</a:t>
            </a:r>
          </a:p>
          <a:p>
            <a:pPr marL="596646" indent="-514350">
              <a:buAutoNum type="arabicPeriod"/>
            </a:pPr>
            <a:endParaRPr lang="es-E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1435608" y="1447800"/>
            <a:ext cx="2992376" cy="4800600"/>
          </a:xfrm>
        </p:spPr>
        <p:txBody>
          <a:bodyPr/>
          <a:lstStyle/>
          <a:p>
            <a:r>
              <a:rPr lang="es-ES" dirty="0" smtClean="0"/>
              <a:t>Es la persona humana la que hay que salvar, es la sociedad humana la que hay que renovar. GS 3</a:t>
            </a:r>
            <a:endParaRPr lang="es-ES" dirty="0"/>
          </a:p>
        </p:txBody>
      </p:sp>
      <p:pic>
        <p:nvPicPr>
          <p:cNvPr id="4" name="3 Marcador de contenido" descr="viacrucis 4.jpg"/>
          <p:cNvPicPr>
            <a:picLocks noChangeAspect="1"/>
          </p:cNvPicPr>
          <p:nvPr/>
        </p:nvPicPr>
        <p:blipFill>
          <a:blip r:embed="rId2" cstate="print"/>
          <a:stretch>
            <a:fillRect/>
          </a:stretch>
        </p:blipFill>
        <p:spPr>
          <a:xfrm>
            <a:off x="4716016" y="1556792"/>
            <a:ext cx="3456384" cy="461445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r>
              <a:rPr lang="es-ES" dirty="0" smtClean="0"/>
              <a:t>La Iglesia busca proponer a todos los hombres, un </a:t>
            </a:r>
            <a:r>
              <a:rPr lang="es-ES" b="1" dirty="0" smtClean="0"/>
              <a:t>humanismo a la altura del designio de amor de Dios </a:t>
            </a:r>
            <a:r>
              <a:rPr lang="es-ES" dirty="0" smtClean="0"/>
              <a:t>sobre la historia, un humanismo </a:t>
            </a:r>
            <a:r>
              <a:rPr lang="es-ES" b="1" dirty="0" smtClean="0"/>
              <a:t>integral y solidario</a:t>
            </a:r>
            <a:r>
              <a:rPr lang="es-ES" dirty="0" smtClean="0"/>
              <a:t>, que pueda animar un nuevo orden social, económico y político, fundado sobre la dignidad y la libertad de toda persona humana, que se actúa en la paz, la justicia y la solidaridad, solo si cada hombre y mujer saben cultivar en sí mismos, las virtudes morales y sociales y difundirlas en la sociedad” CDSI 19</a:t>
            </a:r>
            <a:endParaRPr lang="es-E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Misión de la Iglesia y DS. GS 1</a:t>
            </a:r>
            <a:endParaRPr lang="es-ES" dirty="0"/>
          </a:p>
        </p:txBody>
      </p:sp>
      <p:sp>
        <p:nvSpPr>
          <p:cNvPr id="3" name="2 Marcador de contenido"/>
          <p:cNvSpPr>
            <a:spLocks noGrp="1"/>
          </p:cNvSpPr>
          <p:nvPr>
            <p:ph idx="1"/>
          </p:nvPr>
        </p:nvSpPr>
        <p:spPr>
          <a:xfrm>
            <a:off x="1115616" y="1447800"/>
            <a:ext cx="7818072" cy="4800600"/>
          </a:xfrm>
        </p:spPr>
        <p:txBody>
          <a:bodyPr>
            <a:normAutofit lnSpcReduction="10000"/>
          </a:bodyPr>
          <a:lstStyle/>
          <a:p>
            <a:r>
              <a:rPr lang="es-ES" dirty="0" smtClean="0"/>
              <a:t>“</a:t>
            </a:r>
            <a:r>
              <a:rPr lang="es-ES" i="1" dirty="0" smtClean="0"/>
              <a:t>Con la experiencia que tiene en humanidad</a:t>
            </a:r>
            <a:r>
              <a:rPr lang="es-ES" dirty="0" smtClean="0"/>
              <a:t>” PP 13, la Iglesia se dirige con su Doctrina Social, al hombre insertado en la compleja rama de relaciones de la sociedad moderna. CA 54. CDSI 61</a:t>
            </a:r>
          </a:p>
          <a:p>
            <a:r>
              <a:rPr lang="es-ES" dirty="0" smtClean="0"/>
              <a:t>Con su Enseñanza Social, la Iglesia quiere </a:t>
            </a:r>
            <a:r>
              <a:rPr lang="es-ES" b="1" dirty="0" smtClean="0"/>
              <a:t>anunciar y actualizar el Evangelio</a:t>
            </a:r>
            <a:r>
              <a:rPr lang="es-ES" dirty="0" smtClean="0"/>
              <a:t>, en la compleja red de relaciones sociales, es la sociedad de los hombres, “el camino primero y fundamental de la Iglesia”. RH 14</a:t>
            </a: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858384" y="1447800"/>
            <a:ext cx="8178112" cy="4800600"/>
          </a:xfrm>
        </p:spPr>
        <p:txBody>
          <a:bodyPr>
            <a:normAutofit fontScale="92500"/>
          </a:bodyPr>
          <a:lstStyle/>
          <a:p>
            <a:r>
              <a:rPr lang="es-ES" dirty="0" smtClean="0"/>
              <a:t>Todo lo que atañe a la comunidad de los hombres, situaciones y problemas relacionados con la justicia, la libertad, el desarrollo, las relaciones entre los pueblos, la paz, todo esto, </a:t>
            </a:r>
            <a:r>
              <a:rPr lang="es-ES" b="1" dirty="0" smtClean="0"/>
              <a:t>NO es ajeno a la evangelización</a:t>
            </a:r>
            <a:r>
              <a:rPr lang="es-ES" dirty="0" smtClean="0"/>
              <a:t>, esta no sería completa si no tiene en cuenta la vida concreta, personal y social del hombre. </a:t>
            </a:r>
          </a:p>
          <a:p>
            <a:r>
              <a:rPr lang="es-ES" dirty="0" smtClean="0"/>
              <a:t>“Entre </a:t>
            </a:r>
            <a:r>
              <a:rPr lang="es-ES" b="1" dirty="0" smtClean="0"/>
              <a:t>promoción humana y evangelización </a:t>
            </a:r>
            <a:r>
              <a:rPr lang="es-ES" dirty="0" smtClean="0"/>
              <a:t>existen vínculos profundos, antropológicos, teológicos y evangélicos” CDSI 66</a:t>
            </a:r>
            <a:endParaRPr lang="es-E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971600" y="1447800"/>
            <a:ext cx="4248472" cy="4800600"/>
          </a:xfrm>
        </p:spPr>
        <p:txBody>
          <a:bodyPr>
            <a:normAutofit fontScale="85000" lnSpcReduction="20000"/>
          </a:bodyPr>
          <a:lstStyle/>
          <a:p>
            <a:r>
              <a:rPr lang="es-ES" dirty="0" smtClean="0"/>
              <a:t>No estamos en, con un interés o acción marginal que se añade a la misión de la Iglesia, sino en el corazón mismo de su </a:t>
            </a:r>
            <a:r>
              <a:rPr lang="es-ES" dirty="0" err="1" smtClean="0"/>
              <a:t>ministerialidad</a:t>
            </a:r>
            <a:r>
              <a:rPr lang="es-ES" dirty="0" smtClean="0"/>
              <a:t>: con la </a:t>
            </a:r>
            <a:r>
              <a:rPr lang="es-ES" b="1" dirty="0" smtClean="0"/>
              <a:t>DSI </a:t>
            </a:r>
            <a:r>
              <a:rPr lang="es-ES" dirty="0" smtClean="0"/>
              <a:t>la Iglesia anuncia a Dios y su misterio de salvación en Cristo, a todos los hombres y por la misma razón, </a:t>
            </a:r>
            <a:r>
              <a:rPr lang="es-ES" b="1" dirty="0" smtClean="0"/>
              <a:t>revela lo que es el hombre a sí mismo</a:t>
            </a:r>
            <a:r>
              <a:rPr lang="es-ES" dirty="0" smtClean="0"/>
              <a:t>. </a:t>
            </a:r>
          </a:p>
          <a:p>
            <a:pPr>
              <a:buNone/>
            </a:pPr>
            <a:r>
              <a:rPr lang="es-ES" dirty="0" smtClean="0"/>
              <a:t>	CA 54, CDSI 67</a:t>
            </a:r>
          </a:p>
          <a:p>
            <a:endParaRPr lang="es-ES" dirty="0"/>
          </a:p>
        </p:txBody>
      </p:sp>
      <p:pic>
        <p:nvPicPr>
          <p:cNvPr id="4" name="Picture 4" descr="Poblada-Soledad"/>
          <p:cNvPicPr>
            <a:picLocks noChangeAspect="1" noChangeArrowheads="1"/>
          </p:cNvPicPr>
          <p:nvPr/>
        </p:nvPicPr>
        <p:blipFill>
          <a:blip r:embed="rId2" cstate="print"/>
          <a:stretch>
            <a:fillRect/>
          </a:stretch>
        </p:blipFill>
        <p:spPr>
          <a:xfrm>
            <a:off x="5310758" y="1484784"/>
            <a:ext cx="3509714" cy="4581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 de la DSI</a:t>
            </a:r>
            <a:endParaRPr lang="es-ES" dirty="0"/>
          </a:p>
        </p:txBody>
      </p:sp>
      <p:sp>
        <p:nvSpPr>
          <p:cNvPr id="3" name="2 Marcador de contenido"/>
          <p:cNvSpPr>
            <a:spLocks noGrp="1"/>
          </p:cNvSpPr>
          <p:nvPr>
            <p:ph idx="1"/>
          </p:nvPr>
        </p:nvSpPr>
        <p:spPr/>
        <p:txBody>
          <a:bodyPr>
            <a:normAutofit lnSpcReduction="10000"/>
          </a:bodyPr>
          <a:lstStyle/>
          <a:p>
            <a:r>
              <a:rPr lang="es-ES" dirty="0" smtClean="0"/>
              <a:t>El fin único y primordial de la DSI es </a:t>
            </a:r>
            <a:r>
              <a:rPr lang="es-ES" b="1" dirty="0" smtClean="0"/>
              <a:t>ayudar al hombre en el camino de la salvación </a:t>
            </a:r>
            <a:r>
              <a:rPr lang="es-ES" dirty="0" smtClean="0"/>
              <a:t>y </a:t>
            </a:r>
            <a:r>
              <a:rPr lang="es-ES" b="1" dirty="0" smtClean="0"/>
              <a:t>renovar </a:t>
            </a:r>
            <a:r>
              <a:rPr lang="es-ES" dirty="0" smtClean="0"/>
              <a:t>con esta doctrina, </a:t>
            </a:r>
            <a:r>
              <a:rPr lang="es-ES" b="1" dirty="0" smtClean="0"/>
              <a:t>la sociedad y sus estructuras</a:t>
            </a:r>
            <a:r>
              <a:rPr lang="es-ES" dirty="0" smtClean="0"/>
              <a:t>, mediante las responsabilidades que suscita. Es un derecho y deber de la Iglesia. CDSI 69. </a:t>
            </a:r>
          </a:p>
          <a:p>
            <a:r>
              <a:rPr lang="es-ES" dirty="0" smtClean="0"/>
              <a:t>No solo se circunscribe al ámbito eclesial, espiritual, puesto que </a:t>
            </a:r>
            <a:r>
              <a:rPr lang="es-ES" b="1" dirty="0" smtClean="0"/>
              <a:t>abarca al hombre en toda su vida</a:t>
            </a:r>
            <a:r>
              <a:rPr lang="es-ES" dirty="0" smtClean="0"/>
              <a:t>. CDSI 70</a:t>
            </a:r>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DSI no es una ideología </a:t>
            </a:r>
            <a:r>
              <a:rPr lang="es-ES" sz="3100" dirty="0" smtClean="0"/>
              <a:t>CDSI 70</a:t>
            </a:r>
            <a:endParaRPr lang="es-ES" sz="3100" dirty="0"/>
          </a:p>
        </p:txBody>
      </p:sp>
      <p:sp>
        <p:nvSpPr>
          <p:cNvPr id="3" name="2 Marcador de contenido"/>
          <p:cNvSpPr>
            <a:spLocks noGrp="1"/>
          </p:cNvSpPr>
          <p:nvPr>
            <p:ph idx="1"/>
          </p:nvPr>
        </p:nvSpPr>
        <p:spPr/>
        <p:txBody>
          <a:bodyPr>
            <a:normAutofit lnSpcReduction="10000"/>
          </a:bodyPr>
          <a:lstStyle/>
          <a:p>
            <a:r>
              <a:rPr lang="es-ES" dirty="0" smtClean="0"/>
              <a:t>Desde la naturaleza de la DSI podemos darnos cuenta que no ha sido pensada como un sistema orgánico de principios listos para aplicarse a las situaciones que vive la sociedad, sino que </a:t>
            </a:r>
            <a:r>
              <a:rPr lang="es-ES" b="1" dirty="0" smtClean="0"/>
              <a:t>se ha formado en el curso del tiempo</a:t>
            </a:r>
            <a:r>
              <a:rPr lang="es-ES" dirty="0" smtClean="0"/>
              <a:t>, a través de las intervenciones del magisterio, de acuerdo a las realidades que urgentemente reclamaban y lo siguen haciendo, una palabra de parte de la Iglesia, de su fe.</a:t>
            </a:r>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Qué es la DSI?</a:t>
            </a:r>
            <a:endParaRPr lang="es-ES" dirty="0"/>
          </a:p>
        </p:txBody>
      </p:sp>
      <p:sp>
        <p:nvSpPr>
          <p:cNvPr id="3" name="2 Marcador de contenido"/>
          <p:cNvSpPr>
            <a:spLocks noGrp="1"/>
          </p:cNvSpPr>
          <p:nvPr>
            <p:ph idx="1"/>
          </p:nvPr>
        </p:nvSpPr>
        <p:spPr/>
        <p:txBody>
          <a:bodyPr/>
          <a:lstStyle/>
          <a:p>
            <a:r>
              <a:rPr lang="es-ES" dirty="0" smtClean="0"/>
              <a:t>Es la cuidadosa </a:t>
            </a:r>
            <a:r>
              <a:rPr lang="es-ES" b="1" dirty="0" smtClean="0"/>
              <a:t>formulación</a:t>
            </a:r>
            <a:r>
              <a:rPr lang="es-ES" dirty="0" smtClean="0"/>
              <a:t>, del resultado de una atenta </a:t>
            </a:r>
            <a:r>
              <a:rPr lang="es-ES" b="1" dirty="0" smtClean="0"/>
              <a:t>reflexión</a:t>
            </a:r>
            <a:r>
              <a:rPr lang="es-ES" dirty="0" smtClean="0"/>
              <a:t>, sobre las complejas </a:t>
            </a:r>
            <a:r>
              <a:rPr lang="es-ES" b="1" dirty="0" smtClean="0"/>
              <a:t>realidades de la vida del hombre en la sociedad </a:t>
            </a:r>
            <a:r>
              <a:rPr lang="es-ES" dirty="0" smtClean="0"/>
              <a:t>y en el contexto internacional, </a:t>
            </a:r>
            <a:r>
              <a:rPr lang="es-ES" b="1" dirty="0" smtClean="0"/>
              <a:t>a la luz de la fe </a:t>
            </a:r>
            <a:r>
              <a:rPr lang="es-ES" dirty="0" smtClean="0"/>
              <a:t>y de la </a:t>
            </a:r>
            <a:r>
              <a:rPr lang="es-ES" b="1" dirty="0" smtClean="0"/>
              <a:t>tradición eclesial</a:t>
            </a:r>
            <a:r>
              <a:rPr lang="es-ES" dirty="0" smtClean="0"/>
              <a:t>. CDSI 72</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3608" y="1447800"/>
            <a:ext cx="7890080" cy="4800600"/>
          </a:xfrm>
        </p:spPr>
        <p:txBody>
          <a:bodyPr>
            <a:normAutofit fontScale="92500"/>
          </a:bodyPr>
          <a:lstStyle/>
          <a:p>
            <a:r>
              <a:rPr lang="es-MX" i="1" dirty="0" smtClean="0"/>
              <a:t>“El Espíritu del Señor está sobre mí, por cuanto me ha ungido </a:t>
            </a:r>
            <a:r>
              <a:rPr lang="es-MX" i="1" dirty="0" err="1" smtClean="0"/>
              <a:t>Yahveh</a:t>
            </a:r>
            <a:r>
              <a:rPr lang="es-MX" i="1" dirty="0" smtClean="0"/>
              <a:t>.  A anunciar la buena nueva a los pobres me ha enviado, a vendar los corazones rotos; a pregonar a los cautivos la liberación, y a los reclusos la libertad; a pregonar el año de gracia de </a:t>
            </a:r>
            <a:r>
              <a:rPr lang="es-MX" i="1" dirty="0" err="1" smtClean="0"/>
              <a:t>Yahveh</a:t>
            </a:r>
            <a:r>
              <a:rPr lang="es-MX" i="1" dirty="0" smtClean="0"/>
              <a:t>, día de venganza de nuestro Dios; para consolar a todos los que lloran, para darles diadema en vez de ceniza, aceite de gozo en vez de vestido de luto, alabanza en vez de espíritu abatido”</a:t>
            </a:r>
            <a:r>
              <a:rPr lang="es-MX" dirty="0" smtClean="0"/>
              <a:t> </a:t>
            </a:r>
            <a:r>
              <a:rPr lang="es-MX" sz="2600" dirty="0" smtClean="0"/>
              <a:t>Isaías 61, 1-3</a:t>
            </a:r>
          </a:p>
        </p:txBody>
      </p:sp>
      <p:sp>
        <p:nvSpPr>
          <p:cNvPr id="3" name="Title 2"/>
          <p:cNvSpPr>
            <a:spLocks noGrp="1"/>
          </p:cNvSpPr>
          <p:nvPr>
            <p:ph type="title"/>
          </p:nvPr>
        </p:nvSpPr>
        <p:spPr/>
        <p:txBody>
          <a:bodyPr/>
          <a:lstStyle/>
          <a:p>
            <a:r>
              <a:rPr lang="es-MX" dirty="0" smtClean="0"/>
              <a:t>Qué Evangelización?</a:t>
            </a:r>
            <a:endParaRPr lang="es-MX"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Principal</a:t>
            </a:r>
            <a:endParaRPr lang="es-ES" dirty="0"/>
          </a:p>
        </p:txBody>
      </p:sp>
      <p:sp>
        <p:nvSpPr>
          <p:cNvPr id="3" name="2 Marcador de contenido"/>
          <p:cNvSpPr>
            <a:spLocks noGrp="1"/>
          </p:cNvSpPr>
          <p:nvPr>
            <p:ph idx="1"/>
          </p:nvPr>
        </p:nvSpPr>
        <p:spPr/>
        <p:txBody>
          <a:bodyPr/>
          <a:lstStyle/>
          <a:p>
            <a:r>
              <a:rPr lang="es-ES" b="1" dirty="0" smtClean="0"/>
              <a:t>Interpretar las realidades </a:t>
            </a:r>
            <a:r>
              <a:rPr lang="es-ES" dirty="0" smtClean="0"/>
              <a:t>que vive, en las cuales se desarrolla la historia de los hombres y mujeres, examinando su conformidad o diferencia </a:t>
            </a:r>
            <a:r>
              <a:rPr lang="es-ES" b="1" dirty="0" smtClean="0"/>
              <a:t>con lo que el Evangelio enseña acerca del hombre </a:t>
            </a:r>
            <a:r>
              <a:rPr lang="es-ES" dirty="0" smtClean="0"/>
              <a:t>y su vocación terrena y a la vez trascendente, para orientar en consecuencia la conducta cristiana. SRS 41, CDSI 72.</a:t>
            </a:r>
            <a:endParaRPr lang="es-E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3 niveles de la enseñanza teológico moral</a:t>
            </a:r>
            <a:endParaRPr lang="es-ES" dirty="0"/>
          </a:p>
        </p:txBody>
      </p:sp>
      <p:sp>
        <p:nvSpPr>
          <p:cNvPr id="3" name="2 Marcador de contenido"/>
          <p:cNvSpPr>
            <a:spLocks noGrp="1"/>
          </p:cNvSpPr>
          <p:nvPr>
            <p:ph idx="1"/>
          </p:nvPr>
        </p:nvSpPr>
        <p:spPr>
          <a:xfrm>
            <a:off x="827584" y="1447800"/>
            <a:ext cx="8244408" cy="4800600"/>
          </a:xfrm>
        </p:spPr>
        <p:txBody>
          <a:bodyPr>
            <a:normAutofit/>
          </a:bodyPr>
          <a:lstStyle/>
          <a:p>
            <a:pPr marL="596646" indent="-514350">
              <a:buAutoNum type="arabicPeriod"/>
            </a:pPr>
            <a:r>
              <a:rPr lang="es-ES" dirty="0" err="1" smtClean="0"/>
              <a:t>Fundante</a:t>
            </a:r>
            <a:r>
              <a:rPr lang="es-ES" dirty="0" smtClean="0"/>
              <a:t>, de las motivaciones.</a:t>
            </a:r>
          </a:p>
          <a:p>
            <a:pPr marL="596646" indent="-514350">
              <a:buAutoNum type="arabicPeriod"/>
            </a:pPr>
            <a:r>
              <a:rPr lang="es-ES" dirty="0" smtClean="0"/>
              <a:t>Directivo, de las normas de la vida social.</a:t>
            </a:r>
          </a:p>
          <a:p>
            <a:pPr marL="596646" indent="-514350">
              <a:buAutoNum type="arabicPeriod"/>
            </a:pPr>
            <a:r>
              <a:rPr lang="es-ES" dirty="0" smtClean="0"/>
              <a:t>Deliberativo, de la conciencia, llamada a mediar las normas objetivas y generales en las situaciones sociales concretas y particulares.</a:t>
            </a:r>
          </a:p>
          <a:p>
            <a:pPr marL="596646" indent="-514350">
              <a:buNone/>
            </a:pPr>
            <a:r>
              <a:rPr lang="es-ES" dirty="0" smtClean="0"/>
              <a:t>Siempre desde la </a:t>
            </a:r>
            <a:r>
              <a:rPr lang="es-ES" b="1" dirty="0" smtClean="0"/>
              <a:t>dimensión interdisciplinar </a:t>
            </a:r>
            <a:r>
              <a:rPr lang="es-ES" dirty="0" smtClean="0"/>
              <a:t>con los demás saberes y experiencias del ser humano. </a:t>
            </a:r>
            <a:r>
              <a:rPr lang="es-ES" smtClean="0"/>
              <a:t>CDSI 73</a:t>
            </a:r>
            <a:endParaRPr lang="es-E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iii</a:t>
            </a:r>
            <a:r>
              <a:rPr lang="es-ES" dirty="0" smtClean="0"/>
              <a:t>. pastoral</a:t>
            </a:r>
            <a:endParaRPr lang="es-ES" dirty="0"/>
          </a:p>
        </p:txBody>
      </p:sp>
      <p:sp>
        <p:nvSpPr>
          <p:cNvPr id="3" name="2 Marcador de texto"/>
          <p:cNvSpPr>
            <a:spLocks noGrp="1"/>
          </p:cNvSpPr>
          <p:nvPr>
            <p:ph type="body" idx="1"/>
          </p:nvPr>
        </p:nvSpPr>
        <p:spPr/>
        <p:txBody>
          <a:bodyPr/>
          <a:lstStyle/>
          <a:p>
            <a:endParaRPr lang="es-E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Pastoral</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Del latín pastor, el que apacienta, guía y custodia ganado. En contexto religioso, pastor es el que se dedica a la cura de almas.</a:t>
            </a:r>
          </a:p>
          <a:p>
            <a:r>
              <a:rPr lang="es-ES" dirty="0" smtClean="0"/>
              <a:t>De </a:t>
            </a:r>
            <a:r>
              <a:rPr lang="es-ES" i="1" dirty="0" err="1" smtClean="0"/>
              <a:t>pasceré</a:t>
            </a:r>
            <a:r>
              <a:rPr lang="es-ES" dirty="0" smtClean="0"/>
              <a:t>, apacentar.</a:t>
            </a:r>
          </a:p>
          <a:p>
            <a:pPr lvl="0"/>
            <a:r>
              <a:rPr lang="es-ES" dirty="0" smtClean="0"/>
              <a:t>No solo en la cultura cristiana se tiene en alto la figura del pastor, ya en otras culturas como la clásica grecorromana, la imagen del pastor era algo muy noble, honesto, hablaba de bondad, pureza, inocencia, trabajo, etc. La vida del pastor joven era un tema que eleva el espíritu.</a:t>
            </a:r>
          </a:p>
          <a:p>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9392"/>
            <a:ext cx="7498080" cy="1143000"/>
          </a:xfrm>
        </p:spPr>
        <p:txBody>
          <a:bodyPr/>
          <a:lstStyle/>
          <a:p>
            <a:r>
              <a:rPr lang="es-ES" dirty="0" smtClean="0"/>
              <a:t>En las Sagradas Escrituras</a:t>
            </a:r>
            <a:endParaRPr lang="es-ES" dirty="0"/>
          </a:p>
        </p:txBody>
      </p:sp>
      <p:sp>
        <p:nvSpPr>
          <p:cNvPr id="3" name="2 Marcador de contenido"/>
          <p:cNvSpPr>
            <a:spLocks noGrp="1"/>
          </p:cNvSpPr>
          <p:nvPr>
            <p:ph idx="1"/>
          </p:nvPr>
        </p:nvSpPr>
        <p:spPr>
          <a:xfrm>
            <a:off x="683568" y="908720"/>
            <a:ext cx="8250120" cy="5616624"/>
          </a:xfrm>
        </p:spPr>
        <p:txBody>
          <a:bodyPr>
            <a:normAutofit fontScale="47500" lnSpcReduction="20000"/>
          </a:bodyPr>
          <a:lstStyle/>
          <a:p>
            <a:pPr>
              <a:buNone/>
            </a:pPr>
            <a:r>
              <a:rPr lang="es-ES" sz="4200" b="1" dirty="0" smtClean="0"/>
              <a:t>	</a:t>
            </a:r>
            <a:r>
              <a:rPr lang="es-ES" sz="5500" b="1" dirty="0" smtClean="0"/>
              <a:t>Y vino a mí la palabra del SEÑOR, diciendo: </a:t>
            </a:r>
            <a:r>
              <a:rPr lang="es-ES" sz="5500" dirty="0" smtClean="0"/>
              <a:t>Hijo de hombre, profetiza contra los pastores de Israel; profetiza y di a los pastores: "Así dice el Señor DIOS: '¡Ay de los pastores de Israel que se apacientan a sí mismos! ¿No deben los pastores apacentar el rebaño? 'Coméis la grosura, os habéis vestido con la lana, degolláis la </a:t>
            </a:r>
            <a:r>
              <a:rPr lang="es-ES" sz="5500" i="1" dirty="0" smtClean="0"/>
              <a:t>oveja engordada, pero no apacentáis el rebaño.  </a:t>
            </a:r>
            <a:r>
              <a:rPr lang="es-ES" sz="5500" dirty="0" smtClean="0"/>
              <a:t>'Las débiles no habéis fortalecido, la enferma no habéis curado, la perniquebrada no habéis vendado, la descarriada no habéis hecho volver, la perdida no habéis buscado; sino que las habéis dominado con dureza y con severidad. 'Y han sido dispersadas por falta de pastor, y se han convertido en alimento para toda fiera del campo; se han dispersado.  'Mis ovejas andaban errantes por todos los montes y por todo collado alto; mis ovejas han sido dispersadas por toda la faz de la tierra, sin haber quien las busque ni pregunte </a:t>
            </a:r>
            <a:r>
              <a:rPr lang="es-ES" sz="5500" i="1" dirty="0" smtClean="0"/>
              <a:t>por ellas .'"</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714368" y="1124744"/>
            <a:ext cx="8394136" cy="5688632"/>
          </a:xfrm>
        </p:spPr>
        <p:txBody>
          <a:bodyPr>
            <a:normAutofit fontScale="77500" lnSpcReduction="20000"/>
          </a:bodyPr>
          <a:lstStyle/>
          <a:p>
            <a:pPr>
              <a:buNone/>
            </a:pPr>
            <a:r>
              <a:rPr lang="es-ES" i="1" dirty="0" smtClean="0"/>
              <a:t>	</a:t>
            </a:r>
            <a:r>
              <a:rPr lang="es-ES" dirty="0" smtClean="0"/>
              <a:t>Por tanto, pastores, oíd la palabra del SEÑOR: Vivo yo--declara el Señor DIOS--, ya que mi rebaño se ha convertido en presa, que incluso mi rebaño se ha convertido en alimento para todas las fieras del campo por falta de pastor, y que mis pastores no han buscado mis ovejas, sino que los pastores se han apacentado a sí mismos y no han apacentado mi rebaño, por tanto, pastores, oíd la palabra del SEÑOR:  "Así dice el Señor DIOS: 'He aquí, yo estoy contra los pastores y demandaré mi rebaño de su mano y los haré dejar de apacentar el rebaño. Así los pastores ya no se apacentarán más a sí mismos, sino que yo libraré mis ovejas de su boca, y no serán más alimento para ellos.'"Porque así dice el Señor DIOS: He aquí, yo mismo buscaré mis ovejas y velaré por ellas.  Como un pastor vela por su rebaño el día que está en medio de sus ovejas dispersas, así yo velaré por mis ovejas y las libraré de todos los lugares adonde fueron dispersadas un día nublado y sombrío.  </a:t>
            </a:r>
            <a:r>
              <a:rPr lang="es-ES" dirty="0" err="1" smtClean="0"/>
              <a:t>Ez.</a:t>
            </a:r>
            <a:r>
              <a:rPr lang="es-ES" dirty="0" smtClean="0"/>
              <a:t> 34, 1-12</a:t>
            </a:r>
          </a:p>
          <a:p>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10000"/>
          </a:bodyPr>
          <a:lstStyle/>
          <a:p>
            <a:r>
              <a:rPr lang="es-ES" i="1" dirty="0" smtClean="0"/>
              <a:t>Ahí viene el Señor </a:t>
            </a:r>
            <a:r>
              <a:rPr lang="es-ES" i="1" dirty="0" err="1" smtClean="0"/>
              <a:t>Yahveh</a:t>
            </a:r>
            <a:r>
              <a:rPr lang="es-ES" i="1" dirty="0" smtClean="0"/>
              <a:t> con poder,  y su brazo lo sojuzga todo. Ved que su salario le acompaña, y su paga le precede. 11 Como pastor pastorea su rebaño: recoge en brazos los corderitos, en el seno los lleva, y trata con cuidado a las paridas.</a:t>
            </a:r>
            <a:r>
              <a:rPr lang="es-ES" b="1" dirty="0" smtClean="0"/>
              <a:t> </a:t>
            </a:r>
            <a:r>
              <a:rPr lang="es-ES" dirty="0" err="1" smtClean="0"/>
              <a:t>Is.</a:t>
            </a:r>
            <a:r>
              <a:rPr lang="es-ES" dirty="0" smtClean="0"/>
              <a:t> 40, 10 </a:t>
            </a:r>
          </a:p>
          <a:p>
            <a:r>
              <a:rPr lang="es-ES" i="1" dirty="0" smtClean="0"/>
              <a:t>Y al ver a la muchedumbre, sintió compasión de ella, porque estaban vejados y abatidos como ovejas que no tienen  pastor.</a:t>
            </a:r>
            <a:r>
              <a:rPr lang="es-ES" b="1" dirty="0" smtClean="0"/>
              <a:t> </a:t>
            </a:r>
            <a:r>
              <a:rPr lang="es-ES" dirty="0" err="1" smtClean="0"/>
              <a:t>Mt.</a:t>
            </a:r>
            <a:r>
              <a:rPr lang="es-ES" dirty="0" smtClean="0"/>
              <a:t> 9, 36 </a:t>
            </a:r>
          </a:p>
          <a:p>
            <a:r>
              <a:rPr lang="es-ES" i="1" dirty="0" smtClean="0"/>
              <a:t>Heriré al pastor y se dispersarán las ovejas del rebaño.</a:t>
            </a:r>
            <a:r>
              <a:rPr lang="es-ES" dirty="0" smtClean="0"/>
              <a:t> </a:t>
            </a:r>
            <a:r>
              <a:rPr lang="es-ES" dirty="0" err="1" smtClean="0"/>
              <a:t>Mt.</a:t>
            </a:r>
            <a:r>
              <a:rPr lang="es-ES" dirty="0" smtClean="0"/>
              <a:t> 26, 31 </a:t>
            </a:r>
          </a:p>
          <a:p>
            <a:endParaRPr lang="es-ES" dirty="0" smtClean="0"/>
          </a:p>
          <a:p>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1400"/>
            <a:ext cx="7498080" cy="1143000"/>
          </a:xfrm>
        </p:spPr>
        <p:txBody>
          <a:bodyPr/>
          <a:lstStyle/>
          <a:p>
            <a:r>
              <a:rPr lang="es-ES" dirty="0" smtClean="0"/>
              <a:t>En la Historia</a:t>
            </a:r>
            <a:endParaRPr lang="es-ES" dirty="0"/>
          </a:p>
        </p:txBody>
      </p:sp>
      <p:sp>
        <p:nvSpPr>
          <p:cNvPr id="3" name="2 Marcador de contenido"/>
          <p:cNvSpPr>
            <a:spLocks noGrp="1"/>
          </p:cNvSpPr>
          <p:nvPr>
            <p:ph idx="1"/>
          </p:nvPr>
        </p:nvSpPr>
        <p:spPr>
          <a:xfrm>
            <a:off x="827584" y="764704"/>
            <a:ext cx="7776864" cy="5544616"/>
          </a:xfrm>
        </p:spPr>
        <p:txBody>
          <a:bodyPr>
            <a:normAutofit fontScale="85000" lnSpcReduction="20000"/>
          </a:bodyPr>
          <a:lstStyle/>
          <a:p>
            <a:pPr>
              <a:buNone/>
            </a:pPr>
            <a:r>
              <a:rPr lang="es-ES" b="1" dirty="0" err="1" smtClean="0"/>
              <a:t>Pastoralis</a:t>
            </a:r>
            <a:r>
              <a:rPr lang="es-ES" b="1" dirty="0" smtClean="0"/>
              <a:t> </a:t>
            </a:r>
            <a:r>
              <a:rPr lang="es-ES" b="1" dirty="0" err="1" smtClean="0"/>
              <a:t>Officii</a:t>
            </a:r>
            <a:r>
              <a:rPr lang="es-ES" dirty="0" smtClean="0"/>
              <a:t>, oficio, tarea pastoral, bajo éste nombre se encuentran diferentes bulas encabezadas bajo éste título:</a:t>
            </a:r>
          </a:p>
          <a:p>
            <a:pPr>
              <a:buNone/>
            </a:pPr>
            <a:endParaRPr lang="es-ES" dirty="0" smtClean="0"/>
          </a:p>
          <a:p>
            <a:pPr lvl="0"/>
            <a:r>
              <a:rPr lang="es-ES" dirty="0" smtClean="0"/>
              <a:t>Calixto II, 2 abril de 1122 constituye a San Olegario, obispo de Tarragona legada de la Sede Apostólica contra los Sarracenos, compadeciendo la terrible situación que vive España por la opresión de los Sarracenos, concede el perdón de todos los pecados para los que militen en esta expedición, para que corrijan todo lo que hay que corregir y confirmen todo lo que haya que confirmar.</a:t>
            </a:r>
          </a:p>
          <a:p>
            <a:pPr lvl="0"/>
            <a:endParaRPr lang="es-ES" dirty="0" smtClean="0"/>
          </a:p>
          <a:p>
            <a:pPr lvl="0"/>
            <a:r>
              <a:rPr lang="es-ES" dirty="0" smtClean="0"/>
              <a:t>León X, 13 de </a:t>
            </a:r>
            <a:r>
              <a:rPr lang="es-ES" dirty="0" err="1" smtClean="0"/>
              <a:t>Dic</a:t>
            </a:r>
            <a:r>
              <a:rPr lang="es-ES" dirty="0" smtClean="0"/>
              <a:t> de 1513, </a:t>
            </a:r>
            <a:r>
              <a:rPr lang="es-ES" b="1" dirty="0" smtClean="0"/>
              <a:t>reforma todos los oficios de la Curia Romana</a:t>
            </a:r>
            <a:r>
              <a:rPr lang="es-ES" dirty="0" smtClean="0"/>
              <a:t>.</a:t>
            </a:r>
          </a:p>
          <a:p>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smtClean="0"/>
              <a:t>Paulo III 31 de Julio de 1548, recomiendo los </a:t>
            </a:r>
            <a:r>
              <a:rPr lang="es-ES" b="1" dirty="0" smtClean="0"/>
              <a:t>Ejercicios Espirituales de San Ignacio</a:t>
            </a:r>
            <a:r>
              <a:rPr lang="es-ES" dirty="0" smtClean="0"/>
              <a:t> a todos los fieles.</a:t>
            </a:r>
          </a:p>
          <a:p>
            <a:pPr lvl="0"/>
            <a:r>
              <a:rPr lang="es-ES" dirty="0" smtClean="0"/>
              <a:t>Pío V, 14 octubre de 1562, agradece el </a:t>
            </a:r>
            <a:r>
              <a:rPr lang="es-ES" b="1" dirty="0" smtClean="0"/>
              <a:t>Oficio de la Santa Inquisición</a:t>
            </a:r>
            <a:r>
              <a:rPr lang="es-ES" dirty="0" smtClean="0"/>
              <a:t>, la extiende por todas las regiones de la cristiandad y con la potestad de proceder incluso contra arzobispos, patriarcas, cardenales y reyes, reservando la sentencia al Sumo Pontífice.</a:t>
            </a:r>
          </a:p>
          <a:p>
            <a:pPr lvl="0"/>
            <a:r>
              <a:rPr lang="es-ES" dirty="0" smtClean="0"/>
              <a:t>Otras se hicieron para regular la vida de los religiosos y sus relaciones con las demás órdenes y votos. </a:t>
            </a:r>
          </a:p>
          <a:p>
            <a:pPr lvl="0"/>
            <a:endParaRPr lang="es-ES" dirty="0" smtClean="0"/>
          </a:p>
          <a:p>
            <a:pPr>
              <a:buNone/>
            </a:pPr>
            <a:r>
              <a:rPr lang="es-ES" sz="2600" i="1" dirty="0" smtClean="0"/>
              <a:t>(Pastor, </a:t>
            </a:r>
            <a:r>
              <a:rPr lang="es-ES" sz="2600" i="1" dirty="0" err="1" smtClean="0"/>
              <a:t>pastoralis</a:t>
            </a:r>
            <a:r>
              <a:rPr lang="es-ES" sz="2600" i="1" dirty="0" smtClean="0"/>
              <a:t> </a:t>
            </a:r>
            <a:r>
              <a:rPr lang="es-ES" sz="2600" i="1" dirty="0" err="1" smtClean="0"/>
              <a:t>officii</a:t>
            </a:r>
            <a:r>
              <a:rPr lang="es-ES" sz="2600" i="1" dirty="0" smtClean="0"/>
              <a:t>, </a:t>
            </a:r>
            <a:r>
              <a:rPr lang="es-ES" sz="2600" i="1" dirty="0" err="1" smtClean="0"/>
              <a:t>Dalmau</a:t>
            </a:r>
            <a:r>
              <a:rPr lang="es-ES" sz="2600" i="1" dirty="0" smtClean="0"/>
              <a:t> y </a:t>
            </a:r>
            <a:r>
              <a:rPr lang="es-ES" sz="2600" i="1" dirty="0" err="1" smtClean="0"/>
              <a:t>Jover</a:t>
            </a:r>
            <a:r>
              <a:rPr lang="es-ES" sz="2600" i="1" dirty="0" smtClean="0"/>
              <a:t>, Enciclopedia de la Religión Católica, V, Barcelona, 1953, pp. 1315-1321)</a:t>
            </a:r>
            <a:endParaRPr lang="es-ES" sz="2600" dirty="0" smtClean="0"/>
          </a:p>
          <a:p>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98344" y="1268760"/>
            <a:ext cx="8538152" cy="5256584"/>
          </a:xfrm>
        </p:spPr>
        <p:txBody>
          <a:bodyPr>
            <a:normAutofit lnSpcReduction="10000"/>
          </a:bodyPr>
          <a:lstStyle/>
          <a:p>
            <a:r>
              <a:rPr lang="es-ES" dirty="0" smtClean="0"/>
              <a:t>La actividad pastoral es motivada y guiada de los modelos de Iglesia que los agentes de pastoral pretenden seguir.</a:t>
            </a:r>
          </a:p>
          <a:p>
            <a:r>
              <a:rPr lang="es-ES" dirty="0" smtClean="0"/>
              <a:t>Podría ser un prejuicio pensar que sobre las finalidades pastorales, estén todos de acuerdo y en todo caso, variar en la elección de los medios prácticos para alcanzar la meta supuestamente unitaria. En realidad, nuestras divisiones pastorales dependen más bien de la diversidad de los modelos que cada uno va construyendo de la propia iglesia y de sus acciones pastorales.</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Cómo lo interpretó Jesús mismo?</a:t>
            </a:r>
            <a:endParaRPr lang="es-ES" dirty="0"/>
          </a:p>
        </p:txBody>
      </p:sp>
      <p:sp>
        <p:nvSpPr>
          <p:cNvPr id="3" name="2 Marcador de contenido"/>
          <p:cNvSpPr>
            <a:spLocks noGrp="1"/>
          </p:cNvSpPr>
          <p:nvPr>
            <p:ph idx="1"/>
          </p:nvPr>
        </p:nvSpPr>
        <p:spPr/>
        <p:txBody>
          <a:bodyPr>
            <a:normAutofit fontScale="85000" lnSpcReduction="20000"/>
          </a:bodyPr>
          <a:lstStyle/>
          <a:p>
            <a:r>
              <a:rPr lang="es-ES" i="1" dirty="0" smtClean="0">
                <a:latin typeface="+mj-lt"/>
              </a:rPr>
              <a:t>“Llegó a Nazaret, donde se había criado, y según su costumbre, entró en la sinagoga el día de reposo, y se levantó a leer. Le dieron el libro del profeta Isaías, y abriendo el libro, halló el lugar donde estaba escrito: </a:t>
            </a:r>
            <a:r>
              <a:rPr lang="es-ES" b="1" i="1" dirty="0" smtClean="0">
                <a:latin typeface="+mj-lt"/>
              </a:rPr>
              <a:t>El espíritu del Señor está sobre mí, porque me ha ungido para anunciar el Evangelio a los pobres. Me ha enviado para proclamar libertad a los cautivos y la recuperación de la vista a los ciegos; para poner en libertad a los oprimidos; para proclamar el año de gracia del Señor.</a:t>
            </a:r>
            <a:r>
              <a:rPr lang="es-ES" i="1" dirty="0" smtClean="0">
                <a:latin typeface="+mj-lt"/>
              </a:rPr>
              <a:t> Cerrando el libro, lo devolvió al asistente y se sentó; y los ojos de todos en la sinagoga estaban fijos en </a:t>
            </a:r>
            <a:r>
              <a:rPr lang="es-ES" i="1" dirty="0" err="1" smtClean="0">
                <a:latin typeface="+mj-lt"/>
              </a:rPr>
              <a:t>El.Y</a:t>
            </a:r>
            <a:r>
              <a:rPr lang="es-ES" i="1" dirty="0" smtClean="0">
                <a:latin typeface="+mj-lt"/>
              </a:rPr>
              <a:t> comenzó a decirles: Hoy se ha cumplido esta Escritura que han escuchado.” </a:t>
            </a:r>
            <a:r>
              <a:rPr lang="es-ES" sz="2800" dirty="0" err="1" smtClean="0">
                <a:latin typeface="+mj-lt"/>
              </a:rPr>
              <a:t>Lc.</a:t>
            </a:r>
            <a:r>
              <a:rPr lang="es-ES" sz="2800" dirty="0" smtClean="0">
                <a:latin typeface="+mj-lt"/>
              </a:rPr>
              <a:t> 4,16-21</a:t>
            </a:r>
            <a:endParaRPr lang="es-ES" sz="2800"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r>
              <a:rPr lang="es-ES" dirty="0" smtClean="0"/>
              <a:t>Es todavía más peligroso moverse y actuar sin haber interiorizado esos modelos de iglesia que pretendemos, esa ignorancia es la verdadera causa de los contrastes eclesiales.</a:t>
            </a:r>
          </a:p>
          <a:p>
            <a:r>
              <a:rPr lang="es-ES" dirty="0" smtClean="0"/>
              <a:t>El primer trabajo del pastoralista así es, poner en confrontación crítica los modelos –explícitos o sobreentendidos- que determinan las parciales fracturas de comunión en nuestra Iglesia.</a:t>
            </a:r>
          </a:p>
          <a:p>
            <a:endParaRPr lang="es-E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r>
              <a:rPr lang="es-ES" dirty="0" smtClean="0"/>
              <a:t>Antes del postconcilio, los modelos de Iglesia eran diseñados al interno de la eclesiología, eran más una traducción del dato teológico y si habían muchas teologías pastorales, respondía a que había teologías diversas sobre la iglesia.</a:t>
            </a:r>
          </a:p>
          <a:p>
            <a:r>
              <a:rPr lang="es-ES" dirty="0" smtClean="0"/>
              <a:t>Ahora podemos entender que la teología es un “acto segundo”, una especie de sistematización, justificación, de opciones que son pronunciadas sobre la base de un “acto primero” sobre bases más que teóricas, inductivas. </a:t>
            </a:r>
          </a:p>
          <a:p>
            <a:endParaRPr lang="es-E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r>
              <a:rPr lang="es-ES" dirty="0" smtClean="0"/>
              <a:t>Es la experiencia en el campo – es la concreta relación con el mundo- que lleva a los agentes de pastoral a decidir sus propias opciones. Una vez, la pastoral podía ser deducida de la doctrina, ahora debe ser “narrada”, poner en confrontación los comportamientos y situaciones relevantes, de la observación sociológica, solo en un segundo momento puede intervenir la reflexión doctrinal.</a:t>
            </a:r>
          </a:p>
          <a:p>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Ahora valdría la pena preguntarnos, como se lleva a cabo la relación de los católicos con el mundo?, cuál es el comportamiento de la iglesia sobre la actividad ad extra?</a:t>
            </a:r>
          </a:p>
          <a:p>
            <a:r>
              <a:rPr lang="es-ES" dirty="0" smtClean="0"/>
              <a:t>Cómo organizar la iglesia ad </a:t>
            </a:r>
            <a:r>
              <a:rPr lang="es-ES" dirty="0" err="1" smtClean="0"/>
              <a:t>intra</a:t>
            </a:r>
            <a:r>
              <a:rPr lang="es-ES" dirty="0" smtClean="0"/>
              <a:t>, de modo que pueda responder eficazmente, de hacerla capaz de la acción en el mundo?</a:t>
            </a:r>
          </a:p>
          <a:p>
            <a:endParaRPr lang="es-E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3 modelos de Pastoral:</a:t>
            </a:r>
            <a:endParaRPr lang="es-ES" dirty="0"/>
          </a:p>
        </p:txBody>
      </p:sp>
      <p:sp>
        <p:nvSpPr>
          <p:cNvPr id="3" name="2 Marcador de contenido"/>
          <p:cNvSpPr>
            <a:spLocks noGrp="1"/>
          </p:cNvSpPr>
          <p:nvPr>
            <p:ph idx="1"/>
          </p:nvPr>
        </p:nvSpPr>
        <p:spPr>
          <a:xfrm>
            <a:off x="1187624" y="1447800"/>
            <a:ext cx="7746064" cy="4800600"/>
          </a:xfrm>
        </p:spPr>
        <p:txBody>
          <a:bodyPr>
            <a:normAutofit fontScale="85000" lnSpcReduction="20000"/>
          </a:bodyPr>
          <a:lstStyle/>
          <a:p>
            <a:pPr lvl="0"/>
            <a:r>
              <a:rPr lang="es-ES" dirty="0" smtClean="0"/>
              <a:t>El modelo de </a:t>
            </a:r>
            <a:r>
              <a:rPr lang="es-ES" b="1" dirty="0" smtClean="0"/>
              <a:t>Reconquista</a:t>
            </a:r>
            <a:r>
              <a:rPr lang="es-ES" dirty="0" smtClean="0"/>
              <a:t>, que se confronta con el mundo secularizado anticristiano. </a:t>
            </a:r>
            <a:r>
              <a:rPr lang="es-ES" dirty="0" err="1" smtClean="0"/>
              <a:t>Neointegristas</a:t>
            </a:r>
            <a:r>
              <a:rPr lang="es-ES" dirty="0" smtClean="0"/>
              <a:t> en el peor de los casos. </a:t>
            </a:r>
          </a:p>
          <a:p>
            <a:pPr lvl="0"/>
            <a:r>
              <a:rPr lang="es-ES" dirty="0" smtClean="0"/>
              <a:t>El modelo del </a:t>
            </a:r>
            <a:r>
              <a:rPr lang="es-ES" b="1" dirty="0" smtClean="0"/>
              <a:t>Testimonio</a:t>
            </a:r>
            <a:r>
              <a:rPr lang="es-ES" dirty="0" smtClean="0"/>
              <a:t>, presenta el evangelio sencillo, accesible, centrado en propuestas breves y accesibles, tales que den significado orientador a la vida (cursillos, </a:t>
            </a:r>
            <a:r>
              <a:rPr lang="es-ES" dirty="0" err="1" smtClean="0"/>
              <a:t>focolares</a:t>
            </a:r>
            <a:r>
              <a:rPr lang="es-ES" dirty="0" smtClean="0"/>
              <a:t>, </a:t>
            </a:r>
            <a:r>
              <a:rPr lang="es-ES" dirty="0" err="1" smtClean="0"/>
              <a:t>neocatecúmenos</a:t>
            </a:r>
            <a:r>
              <a:rPr lang="es-ES" dirty="0" smtClean="0"/>
              <a:t>, carismáticos) Espiritualistas llevado a extremo.</a:t>
            </a:r>
          </a:p>
          <a:p>
            <a:pPr lvl="0"/>
            <a:r>
              <a:rPr lang="es-ES" dirty="0" smtClean="0"/>
              <a:t>El modelo de la </a:t>
            </a:r>
            <a:r>
              <a:rPr lang="es-ES" b="1" dirty="0" smtClean="0"/>
              <a:t>Reconciliación</a:t>
            </a:r>
            <a:r>
              <a:rPr lang="es-ES" dirty="0" smtClean="0"/>
              <a:t>, evangelización definida más bien como relación con el mundo en el que vivimos evangeliza haciendo una mediación entre evangelio y vida.</a:t>
            </a:r>
          </a:p>
          <a:p>
            <a:pPr>
              <a:buNone/>
            </a:pPr>
            <a:r>
              <a:rPr lang="es-ES" sz="2300" dirty="0" smtClean="0"/>
              <a:t>(</a:t>
            </a:r>
            <a:r>
              <a:rPr lang="es-ES" sz="2300" cap="small" dirty="0" smtClean="0"/>
              <a:t>Enzo</a:t>
            </a:r>
            <a:r>
              <a:rPr lang="es-ES" sz="2300" dirty="0" smtClean="0"/>
              <a:t> </a:t>
            </a:r>
            <a:r>
              <a:rPr lang="es-ES" sz="2300" cap="small" dirty="0" err="1" smtClean="0"/>
              <a:t>Franchini</a:t>
            </a:r>
            <a:r>
              <a:rPr lang="es-ES" sz="2300" dirty="0" smtClean="0"/>
              <a:t>, </a:t>
            </a:r>
            <a:r>
              <a:rPr lang="es-ES" sz="2300" b="1" i="1" dirty="0" err="1" smtClean="0"/>
              <a:t>Pastorale</a:t>
            </a:r>
            <a:r>
              <a:rPr lang="es-ES" sz="2300" b="1" i="1" dirty="0" smtClean="0"/>
              <a:t> in Italia</a:t>
            </a:r>
            <a:r>
              <a:rPr lang="es-ES" sz="2300" dirty="0" smtClean="0"/>
              <a:t>, en </a:t>
            </a:r>
            <a:r>
              <a:rPr lang="es-ES" sz="2300" dirty="0" err="1" smtClean="0"/>
              <a:t>Dizionario</a:t>
            </a:r>
            <a:r>
              <a:rPr lang="es-ES" sz="2300" dirty="0" smtClean="0"/>
              <a:t> di </a:t>
            </a:r>
            <a:r>
              <a:rPr lang="es-ES" sz="2300" dirty="0" err="1" smtClean="0"/>
              <a:t>Pastorale</a:t>
            </a:r>
            <a:r>
              <a:rPr lang="es-ES" sz="2300" dirty="0" smtClean="0"/>
              <a:t> </a:t>
            </a:r>
            <a:r>
              <a:rPr lang="es-ES" sz="2300" dirty="0" err="1" smtClean="0"/>
              <a:t>Giovanile</a:t>
            </a:r>
            <a:r>
              <a:rPr lang="es-ES" sz="2300" dirty="0" smtClean="0"/>
              <a:t>, Ed. Elle di Ci, Torino, 1992, pp. 842-846.)</a:t>
            </a:r>
          </a:p>
          <a:p>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iii</a:t>
            </a:r>
            <a:r>
              <a:rPr lang="es-ES" dirty="0" smtClean="0"/>
              <a:t>. B. la planeación pastoral</a:t>
            </a:r>
            <a:endParaRPr lang="es-ES" dirty="0"/>
          </a:p>
        </p:txBody>
      </p:sp>
      <p:sp>
        <p:nvSpPr>
          <p:cNvPr id="3" name="2 Marcador de texto"/>
          <p:cNvSpPr>
            <a:spLocks noGrp="1"/>
          </p:cNvSpPr>
          <p:nvPr>
            <p:ph type="body" idx="1"/>
          </p:nvPr>
        </p:nvSpPr>
        <p:spPr/>
        <p:txBody>
          <a:bodyPr/>
          <a:lstStyle/>
          <a:p>
            <a:endParaRPr lang="es-E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AutoNum type="alphaLcParenR"/>
            </a:pPr>
            <a:r>
              <a:rPr lang="es-MX" b="1" dirty="0" smtClean="0"/>
              <a:t>Observar </a:t>
            </a:r>
            <a:r>
              <a:rPr lang="es-MX" dirty="0" smtClean="0"/>
              <a:t>la realidad</a:t>
            </a:r>
          </a:p>
          <a:p>
            <a:pPr marL="624078" indent="-514350">
              <a:buAutoNum type="alphaLcParenR"/>
            </a:pPr>
            <a:r>
              <a:rPr lang="es-MX" b="1" dirty="0" smtClean="0"/>
              <a:t>Interpretar</a:t>
            </a:r>
            <a:r>
              <a:rPr lang="es-MX" dirty="0" smtClean="0"/>
              <a:t>, valorar la situación</a:t>
            </a:r>
          </a:p>
          <a:p>
            <a:pPr marL="624078" indent="-514350">
              <a:buAutoNum type="alphaLcParenR"/>
            </a:pPr>
            <a:r>
              <a:rPr lang="es-MX" b="1" dirty="0" smtClean="0"/>
              <a:t>Proyectar</a:t>
            </a:r>
            <a:r>
              <a:rPr lang="es-MX" dirty="0" smtClean="0"/>
              <a:t>, idealmente la acción pastoral</a:t>
            </a:r>
          </a:p>
          <a:p>
            <a:pPr marL="624078" indent="-514350">
              <a:buAutoNum type="alphaLcParenR"/>
            </a:pPr>
            <a:r>
              <a:rPr lang="es-MX" b="1" dirty="0" smtClean="0"/>
              <a:t>Programar</a:t>
            </a:r>
            <a:r>
              <a:rPr lang="es-MX" dirty="0" smtClean="0"/>
              <a:t>, la acción proyectada</a:t>
            </a:r>
          </a:p>
          <a:p>
            <a:pPr marL="624078" indent="-514350">
              <a:buAutoNum type="alphaLcParenR"/>
            </a:pPr>
            <a:r>
              <a:rPr lang="es-MX" b="1" dirty="0" smtClean="0"/>
              <a:t>Realizar</a:t>
            </a:r>
            <a:r>
              <a:rPr lang="es-MX" dirty="0" smtClean="0"/>
              <a:t> lo programado</a:t>
            </a:r>
          </a:p>
          <a:p>
            <a:pPr marL="624078" indent="-514350">
              <a:buAutoNum type="alphaLcParenR"/>
            </a:pPr>
            <a:r>
              <a:rPr lang="es-MX" b="1" dirty="0" smtClean="0"/>
              <a:t>Evaluar</a:t>
            </a:r>
            <a:r>
              <a:rPr lang="es-MX" dirty="0" smtClean="0"/>
              <a:t>, lo realizado</a:t>
            </a:r>
          </a:p>
          <a:p>
            <a:pPr marL="624078" indent="-514350">
              <a:buAutoNum type="alphaLcParenR"/>
            </a:pPr>
            <a:r>
              <a:rPr lang="es-MX" b="1" dirty="0" smtClean="0"/>
              <a:t>Abrir de nuevo </a:t>
            </a:r>
            <a:r>
              <a:rPr lang="es-MX" dirty="0" smtClean="0"/>
              <a:t>el itinerario de planificación.</a:t>
            </a:r>
          </a:p>
        </p:txBody>
      </p:sp>
      <p:sp>
        <p:nvSpPr>
          <p:cNvPr id="3" name="Title 2"/>
          <p:cNvSpPr>
            <a:spLocks noGrp="1"/>
          </p:cNvSpPr>
          <p:nvPr>
            <p:ph type="title"/>
          </p:nvPr>
        </p:nvSpPr>
        <p:spPr/>
        <p:txBody>
          <a:bodyPr>
            <a:normAutofit fontScale="90000"/>
          </a:bodyPr>
          <a:lstStyle/>
          <a:p>
            <a:r>
              <a:rPr lang="es-MX" dirty="0" smtClean="0"/>
              <a:t>La planificación como método pastoral</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MX" dirty="0" smtClean="0"/>
              <a:t>La primera etapa es el </a:t>
            </a:r>
            <a:r>
              <a:rPr lang="es-MX" b="1" dirty="0" smtClean="0"/>
              <a:t>momento cognoscitivo</a:t>
            </a:r>
            <a:r>
              <a:rPr lang="es-MX" dirty="0" smtClean="0"/>
              <a:t>, de </a:t>
            </a:r>
            <a:r>
              <a:rPr lang="es-MX" b="1" dirty="0" smtClean="0"/>
              <a:t>observación y análisis </a:t>
            </a:r>
            <a:r>
              <a:rPr lang="es-MX" dirty="0" smtClean="0"/>
              <a:t>de la situación pastoral, junto con los elementos que la constituyen, personas, ambiente, entorno social, etc.</a:t>
            </a:r>
          </a:p>
          <a:p>
            <a:r>
              <a:rPr lang="es-MX" dirty="0" smtClean="0"/>
              <a:t>Observar, </a:t>
            </a:r>
            <a:r>
              <a:rPr lang="es-MX" b="1" dirty="0" smtClean="0"/>
              <a:t>empíricamente</a:t>
            </a:r>
            <a:r>
              <a:rPr lang="es-MX" dirty="0" smtClean="0"/>
              <a:t> (observación directa, experimental, espontánea)</a:t>
            </a:r>
          </a:p>
          <a:p>
            <a:r>
              <a:rPr lang="es-MX" b="1" dirty="0" smtClean="0"/>
              <a:t>Estructural </a:t>
            </a:r>
            <a:r>
              <a:rPr lang="es-MX" dirty="0" smtClean="0"/>
              <a:t>(sistemática, que apunta a un conocimiento científico, más completo y exigente, recurre a instrumentos de investigación.</a:t>
            </a:r>
          </a:p>
        </p:txBody>
      </p:sp>
      <p:sp>
        <p:nvSpPr>
          <p:cNvPr id="3" name="Title 2"/>
          <p:cNvSpPr>
            <a:spLocks noGrp="1"/>
          </p:cNvSpPr>
          <p:nvPr>
            <p:ph type="title"/>
          </p:nvPr>
        </p:nvSpPr>
        <p:spPr/>
        <p:txBody>
          <a:bodyPr/>
          <a:lstStyle/>
          <a:p>
            <a:r>
              <a:rPr lang="es-MX" dirty="0" smtClean="0"/>
              <a:t>a) Observar la realidad</a:t>
            </a:r>
            <a:endParaRPr lang="es-MX"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fontScale="85000" lnSpcReduction="10000"/>
          </a:bodyPr>
          <a:lstStyle/>
          <a:p>
            <a:r>
              <a:rPr lang="es-MX" dirty="0" smtClean="0"/>
              <a:t>La segunda fase es el momento </a:t>
            </a:r>
            <a:r>
              <a:rPr lang="es-MX" b="1" dirty="0" smtClean="0"/>
              <a:t>interpretativo</a:t>
            </a:r>
            <a:r>
              <a:rPr lang="es-MX" dirty="0" smtClean="0"/>
              <a:t>, evaluación y discernimiento de la realidad.</a:t>
            </a:r>
          </a:p>
          <a:p>
            <a:r>
              <a:rPr lang="es-MX" dirty="0" smtClean="0"/>
              <a:t>Va más allá de lo inmediato, </a:t>
            </a:r>
            <a:r>
              <a:rPr lang="es-MX" b="1" dirty="0" smtClean="0"/>
              <a:t>busca </a:t>
            </a:r>
            <a:r>
              <a:rPr lang="es-MX" dirty="0" smtClean="0"/>
              <a:t>las </a:t>
            </a:r>
            <a:r>
              <a:rPr lang="es-MX" b="1" dirty="0" smtClean="0"/>
              <a:t>causas</a:t>
            </a:r>
            <a:r>
              <a:rPr lang="es-MX" dirty="0" smtClean="0"/>
              <a:t>, </a:t>
            </a:r>
            <a:r>
              <a:rPr lang="es-MX" b="1" dirty="0" smtClean="0"/>
              <a:t>significados</a:t>
            </a:r>
            <a:r>
              <a:rPr lang="es-MX" dirty="0" smtClean="0"/>
              <a:t>, perspectivas, esfuerzos interpretativos, detectar los signos de los tiempos; con el fin de descubrir los puntos clave y decisivos en orden a la acción.</a:t>
            </a:r>
          </a:p>
          <a:p>
            <a:r>
              <a:rPr lang="es-MX" dirty="0" smtClean="0"/>
              <a:t>Es importante esta etapa, ya que un riesgo, sería dar orientaciones para la acción pastoral, tan sólo con la fase de observación, ya que de un mismo fenómeno, se pueden sacar conclusiones completamente distintas y hasta contradictorias entre sí.</a:t>
            </a:r>
          </a:p>
        </p:txBody>
      </p:sp>
      <p:sp>
        <p:nvSpPr>
          <p:cNvPr id="3" name="Title 2"/>
          <p:cNvSpPr>
            <a:spLocks noGrp="1"/>
          </p:cNvSpPr>
          <p:nvPr>
            <p:ph type="title"/>
          </p:nvPr>
        </p:nvSpPr>
        <p:spPr/>
        <p:txBody>
          <a:bodyPr/>
          <a:lstStyle/>
          <a:p>
            <a:r>
              <a:rPr lang="es-MX" dirty="0" smtClean="0"/>
              <a:t>b) Interpretar, Valorar, Analizar</a:t>
            </a:r>
            <a:endParaRPr lang="es-MX"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MX" dirty="0" smtClean="0"/>
              <a:t>Vislumbrar los perfiles de la acción que reclama la situación, no los objetivos o gustos personales.</a:t>
            </a:r>
          </a:p>
          <a:p>
            <a:r>
              <a:rPr lang="es-MX" dirty="0" smtClean="0"/>
              <a:t>Creación de un “modelo utópico”, caracterizado por la indicación de metas o finalidades últimas, opciones operativas fundamentales y un modelo de pastoral que corresponda al ideal proyectado.</a:t>
            </a:r>
          </a:p>
          <a:p>
            <a:r>
              <a:rPr lang="es-MX" dirty="0" smtClean="0"/>
              <a:t>Aunque sea una propuesta “ideal”, requiere pequeños pasos que se puedan programar.</a:t>
            </a:r>
          </a:p>
        </p:txBody>
      </p:sp>
      <p:sp>
        <p:nvSpPr>
          <p:cNvPr id="3" name="Title 2"/>
          <p:cNvSpPr>
            <a:spLocks noGrp="1"/>
          </p:cNvSpPr>
          <p:nvPr>
            <p:ph type="title"/>
          </p:nvPr>
        </p:nvSpPr>
        <p:spPr/>
        <p:txBody>
          <a:bodyPr/>
          <a:lstStyle/>
          <a:p>
            <a:r>
              <a:rPr lang="es-MX" dirty="0" smtClean="0"/>
              <a:t>c) Proyectar la acción pastoral</a:t>
            </a:r>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Continuidad de la misión de JC</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La misión de Cristo en el mundo fue el anuncio y la vivencia del Reino de Dios, del Reino de Su Padre. El lo hizo con Palabras y Obras. Cfr. LG 5</a:t>
            </a:r>
          </a:p>
          <a:p>
            <a:r>
              <a:rPr lang="es-ES" dirty="0" smtClean="0"/>
              <a:t>La Iglesia continúa la misma misión de Cristo en el mundo, el anuncio del Reino de Dios y unida a toda la humanidad, quiere prestarle este servicio de salvación.</a:t>
            </a:r>
          </a:p>
          <a:p>
            <a:r>
              <a:rPr lang="es-ES" dirty="0" smtClean="0"/>
              <a:t>El colegio de los apóstoles quiere perpetuarse en los Obispos, que reciben la misma misión.</a:t>
            </a:r>
          </a:p>
          <a:p>
            <a:r>
              <a:rPr lang="es-ES" dirty="0" smtClean="0"/>
              <a:t>La Iglesia toda comparte el ministerio, la tarea de los Obispos quienes a su vez la reciben de Cristo, el único Pastor. </a:t>
            </a:r>
          </a:p>
          <a:p>
            <a:endParaRPr lang="es-E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s-MX" dirty="0" smtClean="0"/>
              <a:t>Es el paso del proyecto ideal, al plan operativo concreto, realizable.</a:t>
            </a:r>
          </a:p>
          <a:p>
            <a:r>
              <a:rPr lang="es-MX" dirty="0" smtClean="0"/>
              <a:t>Tomar decisiones y orientar la actividad pastoral hacia metas concretas.</a:t>
            </a:r>
          </a:p>
          <a:p>
            <a:pPr marL="624078" indent="-514350">
              <a:buAutoNum type="alphaLcParenR"/>
            </a:pPr>
            <a:r>
              <a:rPr lang="es-MX" dirty="0" smtClean="0"/>
              <a:t>Formulación de Objetivos</a:t>
            </a:r>
          </a:p>
          <a:p>
            <a:pPr marL="624078" indent="-514350">
              <a:buAutoNum type="alphaLcParenR"/>
            </a:pPr>
            <a:r>
              <a:rPr lang="es-MX" dirty="0" smtClean="0"/>
              <a:t>Indicar los participantes y responsables</a:t>
            </a:r>
          </a:p>
          <a:p>
            <a:pPr marL="624078" indent="-514350">
              <a:buAutoNum type="alphaLcParenR"/>
            </a:pPr>
            <a:r>
              <a:rPr lang="es-MX" dirty="0" smtClean="0"/>
              <a:t>Secuencias operativas, sucesión lógica de actividades, graduales.</a:t>
            </a:r>
          </a:p>
          <a:p>
            <a:pPr marL="624078" indent="-514350">
              <a:buAutoNum type="alphaLcParenR"/>
            </a:pPr>
            <a:r>
              <a:rPr lang="es-MX" dirty="0" smtClean="0"/>
              <a:t>Determinar tiempos, lugares, recursos y formas de evaluación.</a:t>
            </a:r>
            <a:endParaRPr lang="es-MX" dirty="0"/>
          </a:p>
        </p:txBody>
      </p:sp>
      <p:sp>
        <p:nvSpPr>
          <p:cNvPr id="3" name="Title 2"/>
          <p:cNvSpPr>
            <a:spLocks noGrp="1"/>
          </p:cNvSpPr>
          <p:nvPr>
            <p:ph type="title"/>
          </p:nvPr>
        </p:nvSpPr>
        <p:spPr/>
        <p:txBody>
          <a:bodyPr>
            <a:normAutofit fontScale="90000"/>
          </a:bodyPr>
          <a:lstStyle/>
          <a:p>
            <a:r>
              <a:rPr lang="es-MX" dirty="0" smtClean="0"/>
              <a:t>d) Programar la acción proyectada</a:t>
            </a:r>
            <a:endParaRPr lang="es-MX"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s-MX" dirty="0" smtClean="0"/>
              <a:t>Llegar a la acción efectiva</a:t>
            </a:r>
          </a:p>
          <a:p>
            <a:r>
              <a:rPr lang="es-MX" dirty="0" smtClean="0"/>
              <a:t>Se puede empezar con una fase de experimentación, “ad </a:t>
            </a:r>
            <a:r>
              <a:rPr lang="es-MX" dirty="0" err="1" smtClean="0"/>
              <a:t>experimentum</a:t>
            </a:r>
            <a:r>
              <a:rPr lang="es-MX" dirty="0" smtClean="0"/>
              <a:t>”.</a:t>
            </a:r>
          </a:p>
          <a:p>
            <a:r>
              <a:rPr lang="es-MX" dirty="0" smtClean="0"/>
              <a:t>Calibrar de acuerdo a esta fase la dimensión, el alcance, la posibilidades de nuestras acciones programadas.</a:t>
            </a:r>
          </a:p>
          <a:p>
            <a:endParaRPr lang="es-MX" dirty="0" smtClean="0"/>
          </a:p>
        </p:txBody>
      </p:sp>
      <p:sp>
        <p:nvSpPr>
          <p:cNvPr id="3" name="Title 2"/>
          <p:cNvSpPr>
            <a:spLocks noGrp="1"/>
          </p:cNvSpPr>
          <p:nvPr>
            <p:ph type="title"/>
          </p:nvPr>
        </p:nvSpPr>
        <p:spPr/>
        <p:txBody>
          <a:bodyPr/>
          <a:lstStyle/>
          <a:p>
            <a:r>
              <a:rPr lang="es-MX" dirty="0" smtClean="0"/>
              <a:t>e) Realizar lo programado</a:t>
            </a:r>
            <a:endParaRPr lang="es-MX"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s-MX" dirty="0" smtClean="0"/>
              <a:t>Momento valorativo.</a:t>
            </a:r>
          </a:p>
          <a:p>
            <a:r>
              <a:rPr lang="es-MX" dirty="0" smtClean="0"/>
              <a:t>Puede ser continua (a lo largo del proceso) o final, revisar el logro alcanzado, permanencia de los cambios, calidad, eficacia.</a:t>
            </a:r>
          </a:p>
          <a:p>
            <a:r>
              <a:rPr lang="es-MX" dirty="0" err="1" smtClean="0"/>
              <a:t>Replaneación</a:t>
            </a:r>
            <a:endParaRPr lang="es-MX" dirty="0" smtClean="0"/>
          </a:p>
          <a:p>
            <a:endParaRPr lang="es-MX" dirty="0" smtClean="0"/>
          </a:p>
          <a:p>
            <a:endParaRPr lang="es-MX" dirty="0" smtClean="0"/>
          </a:p>
          <a:p>
            <a:endParaRPr lang="es-MX" dirty="0" smtClean="0"/>
          </a:p>
          <a:p>
            <a:endParaRPr lang="es-MX" dirty="0" smtClean="0"/>
          </a:p>
          <a:p>
            <a:pPr algn="r">
              <a:buNone/>
            </a:pPr>
            <a:r>
              <a:rPr lang="es-MX" sz="2000" i="1" dirty="0" smtClean="0"/>
              <a:t>Voz: Metodología Pastoral, en: Casiano FLORISTÁN, Nuevo Diccionario de Pastoral, Ed. San Pablo, Madrid, 2002.</a:t>
            </a:r>
            <a:endParaRPr lang="es-MX" sz="2000" i="1" dirty="0"/>
          </a:p>
        </p:txBody>
      </p:sp>
      <p:sp>
        <p:nvSpPr>
          <p:cNvPr id="3" name="Title 2"/>
          <p:cNvSpPr>
            <a:spLocks noGrp="1"/>
          </p:cNvSpPr>
          <p:nvPr>
            <p:ph type="title"/>
          </p:nvPr>
        </p:nvSpPr>
        <p:spPr>
          <a:xfrm>
            <a:off x="1187624" y="274638"/>
            <a:ext cx="7776864" cy="1143000"/>
          </a:xfrm>
        </p:spPr>
        <p:txBody>
          <a:bodyPr>
            <a:normAutofit fontScale="90000"/>
          </a:bodyPr>
          <a:lstStyle/>
          <a:p>
            <a:r>
              <a:rPr lang="es-MX" sz="3600" dirty="0" smtClean="0"/>
              <a:t>f) Evaluar lo realizado y abrir nuevamente el itinerario de planificación.</a:t>
            </a:r>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pPr>
              <a:buNone/>
            </a:pPr>
            <a:r>
              <a:rPr lang="es-ES" dirty="0" smtClean="0"/>
              <a:t>El triple ministerio de los Obispos: LG 24</a:t>
            </a:r>
          </a:p>
          <a:p>
            <a:r>
              <a:rPr lang="es-ES" dirty="0" err="1" smtClean="0"/>
              <a:t>Munus</a:t>
            </a:r>
            <a:r>
              <a:rPr lang="es-ES" dirty="0" smtClean="0"/>
              <a:t> </a:t>
            </a:r>
            <a:r>
              <a:rPr lang="es-ES" dirty="0" err="1" smtClean="0"/>
              <a:t>Docendi</a:t>
            </a:r>
            <a:r>
              <a:rPr lang="es-ES" dirty="0" smtClean="0"/>
              <a:t> LG 25</a:t>
            </a:r>
          </a:p>
          <a:p>
            <a:pPr>
              <a:buNone/>
            </a:pPr>
            <a:r>
              <a:rPr lang="es-ES" dirty="0" smtClean="0"/>
              <a:t>Predicación del Evangelio</a:t>
            </a:r>
          </a:p>
          <a:p>
            <a:r>
              <a:rPr lang="es-ES" dirty="0" err="1" smtClean="0"/>
              <a:t>Munus</a:t>
            </a:r>
            <a:r>
              <a:rPr lang="es-ES" dirty="0" smtClean="0"/>
              <a:t> </a:t>
            </a:r>
            <a:r>
              <a:rPr lang="es-ES" dirty="0" err="1" smtClean="0"/>
              <a:t>Santificandi</a:t>
            </a:r>
            <a:r>
              <a:rPr lang="es-ES" dirty="0" smtClean="0"/>
              <a:t> LG 26</a:t>
            </a:r>
          </a:p>
          <a:p>
            <a:pPr>
              <a:buNone/>
            </a:pPr>
            <a:r>
              <a:rPr lang="es-ES" dirty="0" smtClean="0"/>
              <a:t>Ejerciendo el sacerdocio (ver también el común) especialmente en la Eucaristía</a:t>
            </a:r>
          </a:p>
          <a:p>
            <a:r>
              <a:rPr lang="es-ES" dirty="0" err="1" smtClean="0"/>
              <a:t>Munus</a:t>
            </a:r>
            <a:r>
              <a:rPr lang="es-ES" dirty="0" smtClean="0"/>
              <a:t> </a:t>
            </a:r>
            <a:r>
              <a:rPr lang="es-ES" dirty="0" err="1" smtClean="0"/>
              <a:t>Regendi</a:t>
            </a:r>
            <a:r>
              <a:rPr lang="es-ES" dirty="0" smtClean="0"/>
              <a:t> LG 27</a:t>
            </a:r>
          </a:p>
          <a:p>
            <a:pPr>
              <a:buNone/>
            </a:pPr>
            <a:r>
              <a:rPr lang="es-ES" dirty="0" smtClean="0"/>
              <a:t>Con sus consejos, exhortaciones y ejemplos, pero también con su autoridad, teniendo en cuenta que quien es el mayor, debe ser el servidor de todos. </a:t>
            </a:r>
            <a:r>
              <a:rPr lang="es-ES" sz="2600" dirty="0" err="1" smtClean="0"/>
              <a:t>Lc.</a:t>
            </a:r>
            <a:r>
              <a:rPr lang="es-ES" sz="2600" dirty="0" smtClean="0"/>
              <a:t> 22,26-27.</a:t>
            </a:r>
            <a:endParaRPr lang="es-ES" sz="2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7584" y="1481328"/>
            <a:ext cx="7859216" cy="5376672"/>
          </a:xfrm>
        </p:spPr>
        <p:txBody>
          <a:bodyPr>
            <a:normAutofit fontScale="85000" lnSpcReduction="20000"/>
          </a:bodyPr>
          <a:lstStyle/>
          <a:p>
            <a:r>
              <a:rPr lang="es-MX" dirty="0" smtClean="0"/>
              <a:t>Acción de los pastores, </a:t>
            </a:r>
            <a:r>
              <a:rPr lang="es-MX" b="1" i="1" dirty="0" smtClean="0"/>
              <a:t>cura </a:t>
            </a:r>
            <a:r>
              <a:rPr lang="es-MX" b="1" i="1" dirty="0" err="1" smtClean="0"/>
              <a:t>animarum</a:t>
            </a:r>
            <a:r>
              <a:rPr lang="es-MX" dirty="0" smtClean="0"/>
              <a:t>, confiada a los </a:t>
            </a:r>
            <a:r>
              <a:rPr lang="es-MX" b="1" dirty="0" smtClean="0"/>
              <a:t>clérigos</a:t>
            </a:r>
            <a:r>
              <a:rPr lang="es-MX" dirty="0" smtClean="0"/>
              <a:t>, mientras que los laicos son el objeto de su cuidado.</a:t>
            </a:r>
          </a:p>
          <a:p>
            <a:r>
              <a:rPr lang="es-MX" dirty="0" smtClean="0"/>
              <a:t>Litúrgica, </a:t>
            </a:r>
            <a:r>
              <a:rPr lang="es-MX" b="1" dirty="0" smtClean="0"/>
              <a:t>sacramental</a:t>
            </a:r>
            <a:r>
              <a:rPr lang="es-MX" dirty="0" smtClean="0"/>
              <a:t>, devocional: fiestas patronales, “ir a misa”, sacramentos, culto, religiosidad popular. Quiere aumentar el culto de “practicantes”, buenos cristianos, que asuman las normas de la moral cristiana.</a:t>
            </a:r>
          </a:p>
          <a:p>
            <a:r>
              <a:rPr lang="es-MX" dirty="0" smtClean="0"/>
              <a:t>Después del </a:t>
            </a:r>
            <a:r>
              <a:rPr lang="es-MX" dirty="0" err="1" smtClean="0"/>
              <a:t>Conc</a:t>
            </a:r>
            <a:r>
              <a:rPr lang="es-MX" dirty="0" smtClean="0"/>
              <a:t>. </a:t>
            </a:r>
            <a:r>
              <a:rPr lang="es-MX" dirty="0" err="1" smtClean="0"/>
              <a:t>Vat</a:t>
            </a:r>
            <a:r>
              <a:rPr lang="es-MX" dirty="0" smtClean="0"/>
              <a:t>. II, se concibe de forma más amplia y comunitaria, como el </a:t>
            </a:r>
            <a:r>
              <a:rPr lang="es-MX" b="1" dirty="0" smtClean="0"/>
              <a:t>quehacer de toda la comunidad cristiana</a:t>
            </a:r>
            <a:r>
              <a:rPr lang="es-MX" dirty="0" smtClean="0"/>
              <a:t>, sobre el trasfondo de una eclesiología de comunión y servicio, en una Iglesia que vive la misión y tensión para instaurar el Reino de Dios. (Conclusiones Río ’55 como modelo anterior)</a:t>
            </a:r>
          </a:p>
        </p:txBody>
      </p:sp>
      <p:sp>
        <p:nvSpPr>
          <p:cNvPr id="3" name="Title 2"/>
          <p:cNvSpPr>
            <a:spLocks noGrp="1"/>
          </p:cNvSpPr>
          <p:nvPr>
            <p:ph type="title"/>
          </p:nvPr>
        </p:nvSpPr>
        <p:spPr/>
        <p:txBody>
          <a:bodyPr/>
          <a:lstStyle/>
          <a:p>
            <a:r>
              <a:rPr lang="es-MX" dirty="0" smtClean="0"/>
              <a:t>Modelos de “acción pastoral”</a:t>
            </a: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752</TotalTime>
  <Words>5090</Words>
  <Application>Microsoft Office PowerPoint</Application>
  <PresentationFormat>Presentación en pantalla (4:3)</PresentationFormat>
  <Paragraphs>261</Paragraphs>
  <Slides>72</Slides>
  <Notes>16</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Solstice</vt:lpstr>
      <vt:lpstr>EVANGELIZACIÓN, DOCTRINA SOCIAL CRISTIANA Y PASTORAL</vt:lpstr>
      <vt:lpstr>i. evangelización</vt:lpstr>
      <vt:lpstr>INTRODUCCIÓN</vt:lpstr>
      <vt:lpstr>Diapositiva 4</vt:lpstr>
      <vt:lpstr>Qué Evangelización?</vt:lpstr>
      <vt:lpstr>Cómo lo interpretó Jesús mismo?</vt:lpstr>
      <vt:lpstr>Continuidad de la misión de JC</vt:lpstr>
      <vt:lpstr>Diapositiva 8</vt:lpstr>
      <vt:lpstr>Modelos de “acción pastoral”</vt:lpstr>
      <vt:lpstr>Paulo VI (1963-1978)</vt:lpstr>
      <vt:lpstr>Diapositiva 11</vt:lpstr>
      <vt:lpstr>Diapositiva 12</vt:lpstr>
      <vt:lpstr>Entre sus escritos:</vt:lpstr>
      <vt:lpstr>Ecclesiam suam, 1964</vt:lpstr>
      <vt:lpstr>Ante los problemas actuales</vt:lpstr>
      <vt:lpstr>Diapositiva 16</vt:lpstr>
      <vt:lpstr>Anunciar la Buena Nueva, EN 1975</vt:lpstr>
      <vt:lpstr>EN 4</vt:lpstr>
      <vt:lpstr>El Reino</vt:lpstr>
      <vt:lpstr>EN 12</vt:lpstr>
      <vt:lpstr>Vocación propia de la Iglesia</vt:lpstr>
      <vt:lpstr>Diapositiva 22</vt:lpstr>
      <vt:lpstr>No somos dueños del Evangelio</vt:lpstr>
      <vt:lpstr>ii. Qué cosa significa evangelizar?</vt:lpstr>
      <vt:lpstr>La importancia del testimonio EN 21</vt:lpstr>
      <vt:lpstr>Puebla 972</vt:lpstr>
      <vt:lpstr>EN 22-24</vt:lpstr>
      <vt:lpstr>EN 31</vt:lpstr>
      <vt:lpstr>La Iglesia a la continua escucha de la Palabra de Dios</vt:lpstr>
      <vt:lpstr>1. b. Evangelización integral</vt:lpstr>
      <vt:lpstr>Deus Caritas Est 22</vt:lpstr>
      <vt:lpstr>Diapositiva 32</vt:lpstr>
      <vt:lpstr>La naturaleza íntima de la Iglesia se expresa en una triple tarea: DCE 25 a</vt:lpstr>
      <vt:lpstr>Diapositiva 34</vt:lpstr>
      <vt:lpstr>DCE 25 b</vt:lpstr>
      <vt:lpstr>“mientras tengamos oportunidad, hagamos el bien a todos, pero especialmente a nuestros hermanos en la fe”  </vt:lpstr>
      <vt:lpstr>DCE 26</vt:lpstr>
      <vt:lpstr>DCE 31 a</vt:lpstr>
      <vt:lpstr>ii. Doctrina social cristiana</vt:lpstr>
      <vt:lpstr>Humanismo integral</vt:lpstr>
      <vt:lpstr>Desafíos</vt:lpstr>
      <vt:lpstr>Diapositiva 42</vt:lpstr>
      <vt:lpstr>Diapositiva 43</vt:lpstr>
      <vt:lpstr>Misión de la Iglesia y DS. GS 1</vt:lpstr>
      <vt:lpstr>Diapositiva 45</vt:lpstr>
      <vt:lpstr>Diapositiva 46</vt:lpstr>
      <vt:lpstr>Fin de la DSI</vt:lpstr>
      <vt:lpstr>La DSI no es una ideología CDSI 70</vt:lpstr>
      <vt:lpstr>Qué es la DSI?</vt:lpstr>
      <vt:lpstr>Objetivo Principal</vt:lpstr>
      <vt:lpstr>3 niveles de la enseñanza teológico moral</vt:lpstr>
      <vt:lpstr>iii. pastoral</vt:lpstr>
      <vt:lpstr>Pastoral</vt:lpstr>
      <vt:lpstr>En las Sagradas Escrituras</vt:lpstr>
      <vt:lpstr>Diapositiva 55</vt:lpstr>
      <vt:lpstr>Diapositiva 56</vt:lpstr>
      <vt:lpstr>En la Historia</vt:lpstr>
      <vt:lpstr>Diapositiva 58</vt:lpstr>
      <vt:lpstr>Diapositiva 59</vt:lpstr>
      <vt:lpstr>Diapositiva 60</vt:lpstr>
      <vt:lpstr>Diapositiva 61</vt:lpstr>
      <vt:lpstr>Diapositiva 62</vt:lpstr>
      <vt:lpstr>Diapositiva 63</vt:lpstr>
      <vt:lpstr>3 modelos de Pastoral:</vt:lpstr>
      <vt:lpstr>iii. B. la planeación pastoral</vt:lpstr>
      <vt:lpstr>La planificación como método pastoral</vt:lpstr>
      <vt:lpstr>a) Observar la realidad</vt:lpstr>
      <vt:lpstr>b) Interpretar, Valorar, Analizar</vt:lpstr>
      <vt:lpstr>c) Proyectar la acción pastoral</vt:lpstr>
      <vt:lpstr>d) Programar la acción proyectada</vt:lpstr>
      <vt:lpstr>e) Realizar lo programado</vt:lpstr>
      <vt:lpstr>f) Evaluar lo realizado y abrir nuevamente el itinerario de planificación.</vt:lpstr>
    </vt:vector>
  </TitlesOfParts>
  <Company>www.intercambiosvirtuales.org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EVANGELIZACIÓN, DOCTRINA SOCIAL CRISTIANA Y PASTORAL</dc:title>
  <dc:creator>www.intercambiosvirtuales.org</dc:creator>
  <cp:lastModifiedBy>www.intercambiosvirtuales.org</cp:lastModifiedBy>
  <cp:revision>58</cp:revision>
  <dcterms:created xsi:type="dcterms:W3CDTF">2011-08-01T02:39:00Z</dcterms:created>
  <dcterms:modified xsi:type="dcterms:W3CDTF">2012-05-21T19:44:09Z</dcterms:modified>
</cp:coreProperties>
</file>